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9"/>
  </p:notesMasterIdLst>
  <p:sldIdLst>
    <p:sldId id="304" r:id="rId2"/>
    <p:sldId id="256" r:id="rId3"/>
    <p:sldId id="267" r:id="rId4"/>
    <p:sldId id="296" r:id="rId5"/>
    <p:sldId id="280" r:id="rId6"/>
    <p:sldId id="287" r:id="rId7"/>
    <p:sldId id="293" r:id="rId8"/>
    <p:sldId id="289" r:id="rId9"/>
    <p:sldId id="295" r:id="rId10"/>
    <p:sldId id="290" r:id="rId11"/>
    <p:sldId id="292" r:id="rId12"/>
    <p:sldId id="260" r:id="rId13"/>
    <p:sldId id="258" r:id="rId14"/>
    <p:sldId id="269" r:id="rId15"/>
    <p:sldId id="285" r:id="rId16"/>
    <p:sldId id="301" r:id="rId17"/>
    <p:sldId id="281" r:id="rId18"/>
    <p:sldId id="300" r:id="rId19"/>
    <p:sldId id="266" r:id="rId20"/>
    <p:sldId id="299" r:id="rId21"/>
    <p:sldId id="259" r:id="rId22"/>
    <p:sldId id="303" r:id="rId23"/>
    <p:sldId id="261" r:id="rId24"/>
    <p:sldId id="262" r:id="rId25"/>
    <p:sldId id="297" r:id="rId26"/>
    <p:sldId id="298" r:id="rId27"/>
    <p:sldId id="302" r:id="rId28"/>
  </p:sldIdLst>
  <p:sldSz cx="14630400" cy="8229600"/>
  <p:notesSz cx="8229600" cy="14630400"/>
  <p:embeddedFontLst>
    <p:embeddedFont>
      <p:font typeface="Lora" pitchFamily="2" charset="0"/>
      <p:regular r:id="rId30"/>
      <p:bold r:id="rId31"/>
      <p:italic r:id="rId32"/>
      <p:boldItalic r:id="rId33"/>
    </p:embeddedFont>
    <p:embeddedFont>
      <p:font typeface="Source Sans Pro" panose="020B0503030403020204" pitchFamily="34" charset="0"/>
      <p:regular r:id="rId34"/>
      <p:bold r:id="rId35"/>
      <p:italic r:id="rId36"/>
      <p:bold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FB75A87-876B-40E4-BBB1-8ABA6D3355F0}">
          <p14:sldIdLst>
            <p14:sldId id="304"/>
            <p14:sldId id="256"/>
            <p14:sldId id="267"/>
            <p14:sldId id="296"/>
            <p14:sldId id="280"/>
            <p14:sldId id="287"/>
            <p14:sldId id="293"/>
            <p14:sldId id="289"/>
            <p14:sldId id="295"/>
            <p14:sldId id="290"/>
            <p14:sldId id="292"/>
            <p14:sldId id="260"/>
            <p14:sldId id="258"/>
            <p14:sldId id="269"/>
            <p14:sldId id="285"/>
            <p14:sldId id="301"/>
            <p14:sldId id="281"/>
            <p14:sldId id="300"/>
            <p14:sldId id="266"/>
            <p14:sldId id="299"/>
            <p14:sldId id="259"/>
            <p14:sldId id="303"/>
            <p14:sldId id="261"/>
            <p14:sldId id="262"/>
            <p14:sldId id="297"/>
            <p14:sldId id="298"/>
            <p14:sldId id="302"/>
          </p14:sldIdLst>
        </p14:section>
        <p14:section name="Untitled Section" id="{F1653DF5-B743-4F83-963A-4FB0280EB7AC}">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25" autoAdjust="0"/>
    <p:restoredTop sz="94610"/>
  </p:normalViewPr>
  <p:slideViewPr>
    <p:cSldViewPr snapToGrid="0" snapToObjects="1">
      <p:cViewPr varScale="1">
        <p:scale>
          <a:sx n="65" d="100"/>
          <a:sy n="65" d="100"/>
        </p:scale>
        <p:origin x="883"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9" Type="http://schemas.openxmlformats.org/officeDocument/2006/relationships/viewProps" Target="viewProps.xml" /><Relationship Id="rId3" Type="http://schemas.openxmlformats.org/officeDocument/2006/relationships/slide" Target="slides/slide2.xml" /><Relationship Id="rId21" Type="http://schemas.openxmlformats.org/officeDocument/2006/relationships/slide" Target="slides/slide20.xml" /><Relationship Id="rId34" Type="http://schemas.openxmlformats.org/officeDocument/2006/relationships/font" Target="fonts/font5.fntdata"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font" Target="fonts/font4.fntdata" /><Relationship Id="rId38" Type="http://schemas.openxmlformats.org/officeDocument/2006/relationships/presProps" Target="presProps.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notesMaster" Target="notesMasters/notesMaster1.xml" /><Relationship Id="rId41" Type="http://schemas.openxmlformats.org/officeDocument/2006/relationships/tableStyles" Target="tableStyle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font" Target="fonts/font3.fntdata" /><Relationship Id="rId37" Type="http://schemas.openxmlformats.org/officeDocument/2006/relationships/font" Target="fonts/font8.fntdata" /><Relationship Id="rId40" Type="http://schemas.openxmlformats.org/officeDocument/2006/relationships/theme" Target="theme/theme1.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font" Target="fonts/font7.fntdata"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font" Target="fonts/font2.fntdata"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font" Target="fonts/font1.fntdata" /><Relationship Id="rId35" Type="http://schemas.openxmlformats.org/officeDocument/2006/relationships/font" Target="fonts/font6.fntdata"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565525" cy="7334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660900" y="0"/>
            <a:ext cx="3567113" cy="733425"/>
          </a:xfrm>
          <a:prstGeom prst="rect">
            <a:avLst/>
          </a:prstGeom>
        </p:spPr>
        <p:txBody>
          <a:bodyPr vert="horz" lIns="91440" tIns="45720" rIns="91440" bIns="45720" rtlCol="0"/>
          <a:lstStyle>
            <a:lvl1pPr algn="r">
              <a:defRPr sz="1200"/>
            </a:lvl1pPr>
          </a:lstStyle>
          <a:p>
            <a:fld id="{C8E53EA6-20B4-F843-BDFC-D66A3E9B9EBE}" type="datetimeFigureOut">
              <a:rPr lang="en-US"/>
              <a:t>11/28/2025</a:t>
            </a:fld>
            <a:endParaRPr lang="en-US"/>
          </a:p>
        </p:txBody>
      </p:sp>
      <p:sp>
        <p:nvSpPr>
          <p:cNvPr id="4" name="Slide Image Placeholder 3"/>
          <p:cNvSpPr>
            <a:spLocks noGrp="1" noRot="1" noChangeAspect="1"/>
          </p:cNvSpPr>
          <p:nvPr>
            <p:ph type="sldImg" idx="2"/>
          </p:nvPr>
        </p:nvSpPr>
        <p:spPr>
          <a:xfrm>
            <a:off x="-273050" y="1828800"/>
            <a:ext cx="8775700" cy="49371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822325" y="7040563"/>
            <a:ext cx="6584950" cy="57610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13896975"/>
            <a:ext cx="3565525" cy="7334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660900" y="13896975"/>
            <a:ext cx="3567113" cy="733425"/>
          </a:xfrm>
          <a:prstGeom prst="rect">
            <a:avLst/>
          </a:prstGeom>
        </p:spPr>
        <p:txBody>
          <a:bodyPr vert="horz" lIns="91440" tIns="45720" rIns="91440" bIns="45720" rtlCol="0" anchor="b"/>
          <a:lstStyle>
            <a:lvl1pPr algn="r">
              <a:defRPr sz="1200"/>
            </a:lvl1pPr>
          </a:lstStyle>
          <a:p>
            <a:fld id="{8A5AA665-318C-8541-9177-6680F6EFFB74}" type="slidenum">
              <a:rPr lang="en-US"/>
              <a:t>‹#›</a:t>
            </a:fld>
            <a:endParaRPr lang="en-US"/>
          </a:p>
        </p:txBody>
      </p:sp>
    </p:spTree>
    <p:extLst>
      <p:ext uri="{BB962C8B-B14F-4D97-AF65-F5344CB8AC3E}">
        <p14:creationId xmlns:p14="http://schemas.microsoft.com/office/powerpoint/2010/main" val="88034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2.jpg" /></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2.jpg" /></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2.jpg" /></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2.jpg" /></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2.jpg" /></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2.jpg" /></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2.jpg" /></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 /><Relationship Id="rId2" Type="http://schemas.openxmlformats.org/officeDocument/2006/relationships/hyperlink" Target="https://gamma.app/?utm_source=made-with-gamma" TargetMode="External" /><Relationship Id="rId1" Type="http://schemas.openxmlformats.org/officeDocument/2006/relationships/slideMaster" Target="../slideMasters/slideMaster1.xml" /><Relationship Id="rId4" Type="http://schemas.openxmlformats.org/officeDocument/2006/relationships/image" Target="../media/image2.jpg" /></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7" name="Picture 6">
            <a:extLst>
              <a:ext uri="{FF2B5EF4-FFF2-40B4-BE49-F238E27FC236}">
                <a16:creationId xmlns:a16="http://schemas.microsoft.com/office/drawing/2014/main" id="{5050DB2D-327F-FFDF-3764-71DEF5453C19}"/>
              </a:ext>
            </a:extLst>
          </p:cNvPr>
          <p:cNvPicPr>
            <a:picLocks noChangeAspect="1"/>
          </p:cNvPicPr>
          <p:nvPr userDrawn="1"/>
        </p:nvPicPr>
        <p:blipFill>
          <a:blip r:embed="rId4"/>
          <a:stretch>
            <a:fillRect/>
          </a:stretch>
        </p:blipFill>
        <p:spPr>
          <a:xfrm>
            <a:off x="0" y="1"/>
            <a:ext cx="14630400" cy="135423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7" name="Picture 6">
            <a:extLst>
              <a:ext uri="{FF2B5EF4-FFF2-40B4-BE49-F238E27FC236}">
                <a16:creationId xmlns:a16="http://schemas.microsoft.com/office/drawing/2014/main" id="{76CB402B-A2CF-0E0A-0644-B16FC1C7C1CC}"/>
              </a:ext>
            </a:extLst>
          </p:cNvPr>
          <p:cNvPicPr>
            <a:picLocks noChangeAspect="1"/>
          </p:cNvPicPr>
          <p:nvPr userDrawn="1"/>
        </p:nvPicPr>
        <p:blipFill>
          <a:blip r:embed="rId4"/>
          <a:stretch>
            <a:fillRect/>
          </a:stretch>
        </p:blipFill>
        <p:spPr>
          <a:xfrm>
            <a:off x="0" y="-7351"/>
            <a:ext cx="14630400" cy="12763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2032F6B8-5B8F-89AA-F98B-5CDD960474DD}"/>
              </a:ext>
            </a:extLst>
          </p:cNvPr>
          <p:cNvPicPr>
            <a:picLocks noChangeAspect="1"/>
          </p:cNvPicPr>
          <p:nvPr userDrawn="1"/>
        </p:nvPicPr>
        <p:blipFill>
          <a:blip r:embed="rId4"/>
          <a:stretch>
            <a:fillRect/>
          </a:stretch>
        </p:blipFill>
        <p:spPr>
          <a:xfrm>
            <a:off x="0" y="-7351"/>
            <a:ext cx="14630400" cy="127635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E9B2C871-64BC-119E-EB16-78462212A759}"/>
              </a:ext>
            </a:extLst>
          </p:cNvPr>
          <p:cNvPicPr>
            <a:picLocks noChangeAspect="1"/>
          </p:cNvPicPr>
          <p:nvPr userDrawn="1"/>
        </p:nvPicPr>
        <p:blipFill>
          <a:blip r:embed="rId4"/>
          <a:stretch>
            <a:fillRect/>
          </a:stretch>
        </p:blipFill>
        <p:spPr>
          <a:xfrm>
            <a:off x="0" y="-7351"/>
            <a:ext cx="14630400" cy="127635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F1EE5C81-EF88-C873-82F2-16219F212604}"/>
              </a:ext>
            </a:extLst>
          </p:cNvPr>
          <p:cNvPicPr>
            <a:picLocks noChangeAspect="1"/>
          </p:cNvPicPr>
          <p:nvPr userDrawn="1"/>
        </p:nvPicPr>
        <p:blipFill>
          <a:blip r:embed="rId4"/>
          <a:stretch>
            <a:fillRect/>
          </a:stretch>
        </p:blipFill>
        <p:spPr>
          <a:xfrm>
            <a:off x="0" y="4224"/>
            <a:ext cx="14630400" cy="127635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5C5B171C-C595-1886-2E4A-78ACF86A3A63}"/>
              </a:ext>
            </a:extLst>
          </p:cNvPr>
          <p:cNvPicPr>
            <a:picLocks noChangeAspect="1"/>
          </p:cNvPicPr>
          <p:nvPr userDrawn="1"/>
        </p:nvPicPr>
        <p:blipFill>
          <a:blip r:embed="rId4"/>
          <a:stretch>
            <a:fillRect/>
          </a:stretch>
        </p:blipFill>
        <p:spPr>
          <a:xfrm>
            <a:off x="0" y="-7351"/>
            <a:ext cx="14630400" cy="127635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CD736DD4-659A-4FD1-6B8A-21A47F687587}"/>
              </a:ext>
            </a:extLst>
          </p:cNvPr>
          <p:cNvPicPr>
            <a:picLocks noChangeAspect="1"/>
          </p:cNvPicPr>
          <p:nvPr userDrawn="1"/>
        </p:nvPicPr>
        <p:blipFill>
          <a:blip r:embed="rId4"/>
          <a:stretch>
            <a:fillRect/>
          </a:stretch>
        </p:blipFill>
        <p:spPr>
          <a:xfrm>
            <a:off x="0" y="-7351"/>
            <a:ext cx="14630400" cy="127635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2E4CF"/>
          </a:solidFill>
          <a:ln/>
        </p:spPr>
      </p:sp>
      <p:sp>
        <p:nvSpPr>
          <p:cNvPr id="3" name="Shape 1"/>
          <p:cNvSpPr/>
          <p:nvPr/>
        </p:nvSpPr>
        <p:spPr>
          <a:xfrm>
            <a:off x="0" y="0"/>
            <a:ext cx="14630400" cy="8229600"/>
          </a:xfrm>
          <a:prstGeom prst="rect">
            <a:avLst/>
          </a:prstGeom>
          <a:solidFill>
            <a:srgbClr val="FEF5E7"/>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pic>
        <p:nvPicPr>
          <p:cNvPr id="5" name="Picture 4">
            <a:extLst>
              <a:ext uri="{FF2B5EF4-FFF2-40B4-BE49-F238E27FC236}">
                <a16:creationId xmlns:a16="http://schemas.microsoft.com/office/drawing/2014/main" id="{50C3B96D-19A7-6D7C-FDF5-9259DA6C63F7}"/>
              </a:ext>
            </a:extLst>
          </p:cNvPr>
          <p:cNvPicPr>
            <a:picLocks noChangeAspect="1"/>
          </p:cNvPicPr>
          <p:nvPr userDrawn="1"/>
        </p:nvPicPr>
        <p:blipFill>
          <a:blip r:embed="rId4"/>
          <a:stretch>
            <a:fillRect/>
          </a:stretch>
        </p:blipFill>
        <p:spPr>
          <a:xfrm>
            <a:off x="0" y="-7351"/>
            <a:ext cx="14630400" cy="127635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5" Type="http://schemas.openxmlformats.org/officeDocument/2006/relationships/slideLayout" Target="../slideLayouts/slideLayout5.xml" /><Relationship Id="rId10" Type="http://schemas.openxmlformats.org/officeDocument/2006/relationships/theme" Target="../theme/theme1.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2.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11.xml.rels><?xml version="1.0" encoding="UTF-8" standalone="yes"?>
<Relationships xmlns="http://schemas.openxmlformats.org/package/2006/relationships"><Relationship Id="rId2" Type="http://schemas.openxmlformats.org/officeDocument/2006/relationships/image" Target="../media/image9.jpeg"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3" Type="http://schemas.openxmlformats.org/officeDocument/2006/relationships/image" Target="../media/image10.png" /><Relationship Id="rId7" Type="http://schemas.openxmlformats.org/officeDocument/2006/relationships/image" Target="../media/image14.jpeg" /><Relationship Id="rId2" Type="http://schemas.openxmlformats.org/officeDocument/2006/relationships/notesSlide" Target="../notesSlides/notesSlide2.xml" /><Relationship Id="rId1" Type="http://schemas.openxmlformats.org/officeDocument/2006/relationships/slideLayout" Target="../slideLayouts/slideLayout6.xml" /><Relationship Id="rId6" Type="http://schemas.openxmlformats.org/officeDocument/2006/relationships/image" Target="../media/image13.png" /><Relationship Id="rId5" Type="http://schemas.openxmlformats.org/officeDocument/2006/relationships/image" Target="../media/image12.png" /><Relationship Id="rId4" Type="http://schemas.openxmlformats.org/officeDocument/2006/relationships/image" Target="../media/image11.png" /></Relationships>
</file>

<file path=ppt/slides/_rels/slide13.xml.rels><?xml version="1.0" encoding="UTF-8" standalone="yes"?>
<Relationships xmlns="http://schemas.openxmlformats.org/package/2006/relationships"><Relationship Id="rId3" Type="http://schemas.openxmlformats.org/officeDocument/2006/relationships/image" Target="../media/image15.png" /><Relationship Id="rId2" Type="http://schemas.openxmlformats.org/officeDocument/2006/relationships/notesSlide" Target="../notesSlides/notesSlide3.xml" /><Relationship Id="rId1" Type="http://schemas.openxmlformats.org/officeDocument/2006/relationships/slideLayout" Target="../slideLayouts/slideLayout4.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2" Type="http://schemas.openxmlformats.org/officeDocument/2006/relationships/image" Target="../media/image16.emf" /><Relationship Id="rId1" Type="http://schemas.openxmlformats.org/officeDocument/2006/relationships/slideLayout" Target="../slideLayouts/slideLayout8.xml" /></Relationships>
</file>

<file path=ppt/slides/_rels/slide16.xml.rels><?xml version="1.0" encoding="UTF-8" standalone="yes"?>
<Relationships xmlns="http://schemas.openxmlformats.org/package/2006/relationships"><Relationship Id="rId2" Type="http://schemas.openxmlformats.org/officeDocument/2006/relationships/image" Target="../media/image16.emf" /><Relationship Id="rId1" Type="http://schemas.openxmlformats.org/officeDocument/2006/relationships/slideLayout" Target="../slideLayouts/slideLayout8.xml" /></Relationships>
</file>

<file path=ppt/slides/_rels/slide17.xml.rels><?xml version="1.0" encoding="UTF-8" standalone="yes"?>
<Relationships xmlns="http://schemas.openxmlformats.org/package/2006/relationships"><Relationship Id="rId2" Type="http://schemas.openxmlformats.org/officeDocument/2006/relationships/image" Target="../media/image17.jpeg" /><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2" Type="http://schemas.openxmlformats.org/officeDocument/2006/relationships/image" Target="../media/image18.emf" /><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2" Type="http://schemas.openxmlformats.org/officeDocument/2006/relationships/image" Target="../media/image19.jpeg"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Relationship Id="rId3" Type="http://schemas.openxmlformats.org/officeDocument/2006/relationships/image" Target="../media/image4.png" /><Relationship Id="rId2" Type="http://schemas.openxmlformats.org/officeDocument/2006/relationships/notesSlide" Target="../notesSlides/notesSlide1.xml" /><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2" Type="http://schemas.openxmlformats.org/officeDocument/2006/relationships/image" Target="../media/image19.jpeg"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Relationship Id="rId3" Type="http://schemas.openxmlformats.org/officeDocument/2006/relationships/image" Target="../media/image20.png" /><Relationship Id="rId2" Type="http://schemas.openxmlformats.org/officeDocument/2006/relationships/notesSlide" Target="../notesSlides/notesSlide4.xml"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Relationship Id="rId2" Type="http://schemas.openxmlformats.org/officeDocument/2006/relationships/image" Target="../media/image17.jpeg" /><Relationship Id="rId1" Type="http://schemas.openxmlformats.org/officeDocument/2006/relationships/slideLayout" Target="../slideLayouts/slideLayout7.xml" /></Relationships>
</file>

<file path=ppt/slides/_rels/slide23.xml.rels><?xml version="1.0" encoding="UTF-8" standalone="yes"?>
<Relationships xmlns="http://schemas.openxmlformats.org/package/2006/relationships"><Relationship Id="rId3" Type="http://schemas.openxmlformats.org/officeDocument/2006/relationships/image" Target="../media/image21.png" /><Relationship Id="rId2" Type="http://schemas.openxmlformats.org/officeDocument/2006/relationships/notesSlide" Target="../notesSlides/notesSlide5.xml" /><Relationship Id="rId1" Type="http://schemas.openxmlformats.org/officeDocument/2006/relationships/slideLayout" Target="../slideLayouts/slideLayout7.xml" /></Relationships>
</file>

<file path=ppt/slides/_rels/slide24.xml.rels><?xml version="1.0" encoding="UTF-8" standalone="yes"?>
<Relationships xmlns="http://schemas.openxmlformats.org/package/2006/relationships"><Relationship Id="rId3" Type="http://schemas.openxmlformats.org/officeDocument/2006/relationships/image" Target="../media/image22.png" /><Relationship Id="rId2" Type="http://schemas.openxmlformats.org/officeDocument/2006/relationships/notesSlide" Target="../notesSlides/notesSlide6.xml" /><Relationship Id="rId1" Type="http://schemas.openxmlformats.org/officeDocument/2006/relationships/slideLayout" Target="../slideLayouts/slideLayout8.xml" /><Relationship Id="rId6" Type="http://schemas.openxmlformats.org/officeDocument/2006/relationships/image" Target="../media/image25.png" /><Relationship Id="rId5" Type="http://schemas.openxmlformats.org/officeDocument/2006/relationships/image" Target="../media/image24.png" /><Relationship Id="rId4" Type="http://schemas.openxmlformats.org/officeDocument/2006/relationships/image" Target="../media/image23.png" /></Relationships>
</file>

<file path=ppt/slides/_rels/slide25.xml.rels><?xml version="1.0" encoding="UTF-8" standalone="yes"?>
<Relationships xmlns="http://schemas.openxmlformats.org/package/2006/relationships"><Relationship Id="rId2" Type="http://schemas.openxmlformats.org/officeDocument/2006/relationships/image" Target="../media/image26.png" /><Relationship Id="rId1" Type="http://schemas.openxmlformats.org/officeDocument/2006/relationships/slideLayout" Target="../slideLayouts/slideLayout8.xml" /></Relationships>
</file>

<file path=ppt/slides/_rels/slide26.xml.rels><?xml version="1.0" encoding="UTF-8" standalone="yes"?>
<Relationships xmlns="http://schemas.openxmlformats.org/package/2006/relationships"><Relationship Id="rId2" Type="http://schemas.openxmlformats.org/officeDocument/2006/relationships/image" Target="../media/image26.png" /><Relationship Id="rId1" Type="http://schemas.openxmlformats.org/officeDocument/2006/relationships/slideLayout" Target="../slideLayouts/slideLayout8.xml" /></Relationships>
</file>

<file path=ppt/slides/_rels/slide27.xml.rels><?xml version="1.0" encoding="UTF-8" standalone="yes"?>
<Relationships xmlns="http://schemas.openxmlformats.org/package/2006/relationships"><Relationship Id="rId2" Type="http://schemas.openxmlformats.org/officeDocument/2006/relationships/image" Target="../media/image5.jpeg" /><Relationship Id="rId1" Type="http://schemas.openxmlformats.org/officeDocument/2006/relationships/slideLayout" Target="../slideLayouts/slideLayout8.xml" /></Relationships>
</file>

<file path=ppt/slides/_rels/slide3.xml.rels><?xml version="1.0" encoding="UTF-8" standalone="yes"?>
<Relationships xmlns="http://schemas.openxmlformats.org/package/2006/relationships"><Relationship Id="rId2" Type="http://schemas.openxmlformats.org/officeDocument/2006/relationships/image" Target="../media/image5.jpeg"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Relationship Id="rId2" Type="http://schemas.openxmlformats.org/officeDocument/2006/relationships/image" Target="../media/image6.png"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5.jpeg"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2" Type="http://schemas.openxmlformats.org/officeDocument/2006/relationships/image" Target="../media/image7.jpeg" /><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 /></Relationships>
</file>

<file path=ppt/slides/_rels/slide9.xml.rels><?xml version="1.0" encoding="UTF-8" standalone="yes"?>
<Relationships xmlns="http://schemas.openxmlformats.org/package/2006/relationships"><Relationship Id="rId2" Type="http://schemas.openxmlformats.org/officeDocument/2006/relationships/image" Target="../media/image8.png" /><Relationship Id="rId1" Type="http://schemas.openxmlformats.org/officeDocument/2006/relationships/slideLayout" Target="../slideLayouts/slideLayout8.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35EC0C-17B8-22ED-54C0-47044DD966D9}"/>
              </a:ext>
            </a:extLst>
          </p:cNvPr>
          <p:cNvSpPr txBox="1"/>
          <p:nvPr/>
        </p:nvSpPr>
        <p:spPr>
          <a:xfrm>
            <a:off x="1418493" y="1594338"/>
            <a:ext cx="11582400" cy="4647426"/>
          </a:xfrm>
          <a:prstGeom prst="rect">
            <a:avLst/>
          </a:prstGeom>
          <a:noFill/>
        </p:spPr>
        <p:txBody>
          <a:bodyPr wrap="square">
            <a:spAutoFit/>
          </a:bodyPr>
          <a:lstStyle/>
          <a:p>
            <a:pPr algn="ctr"/>
            <a:r>
              <a:rPr lang="en-IN" sz="3600" b="1" dirty="0">
                <a:latin typeface="Times New Roman" panose="02020603050405020304" pitchFamily="18" charset="0"/>
                <a:cs typeface="Times New Roman" panose="02020603050405020304" pitchFamily="18" charset="0"/>
              </a:rPr>
              <a:t>FINANCIAL ACCOUNTING AND </a:t>
            </a:r>
          </a:p>
          <a:p>
            <a:pPr algn="ctr"/>
            <a:r>
              <a:rPr lang="en-IN" sz="3600" b="1" dirty="0">
                <a:latin typeface="Times New Roman" panose="02020603050405020304" pitchFamily="18" charset="0"/>
                <a:cs typeface="Times New Roman" panose="02020603050405020304" pitchFamily="18" charset="0"/>
              </a:rPr>
              <a:t>REPORTING</a:t>
            </a: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subject code : MBA102</a:t>
            </a:r>
            <a:br>
              <a:rPr lang="en-US" sz="3600" dirty="0">
                <a:latin typeface="Times New Roman" panose="02020603050405020304" pitchFamily="18" charset="0"/>
                <a:cs typeface="Times New Roman" panose="02020603050405020304" pitchFamily="18" charset="0"/>
              </a:rPr>
            </a:b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By : Jeevitha .P</a:t>
            </a: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Assistant Professor</a:t>
            </a:r>
          </a:p>
          <a:p>
            <a:pPr algn="ctr"/>
            <a:endParaRPr lang="en-US" sz="3600" dirty="0">
              <a:latin typeface="Times New Roman" panose="02020603050405020304" pitchFamily="18" charset="0"/>
              <a:cs typeface="Times New Roman" panose="02020603050405020304" pitchFamily="18" charset="0"/>
            </a:endParaRPr>
          </a:p>
          <a:p>
            <a:pPr algn="ctr"/>
            <a:r>
              <a:rPr lang="en-IN" sz="4000" b="1" dirty="0">
                <a:solidFill>
                  <a:schemeClr val="accent6">
                    <a:lumMod val="75000"/>
                  </a:schemeClr>
                </a:solidFill>
                <a:latin typeface="Times New Roman" panose="02020603050405020304" pitchFamily="18" charset="0"/>
                <a:cs typeface="Times New Roman" panose="02020603050405020304" pitchFamily="18" charset="0"/>
              </a:rPr>
              <a:t>MODULE 1: </a:t>
            </a:r>
            <a:r>
              <a:rPr lang="en-US" sz="4000" b="1" dirty="0">
                <a:solidFill>
                  <a:schemeClr val="accent6">
                    <a:lumMod val="75000"/>
                  </a:schemeClr>
                </a:solidFill>
                <a:latin typeface="Times New Roman" panose="02020603050405020304" pitchFamily="18" charset="0"/>
                <a:cs typeface="Times New Roman" panose="02020603050405020304" pitchFamily="18" charset="0"/>
              </a:rPr>
              <a:t>Introduction to Accounting</a:t>
            </a:r>
            <a:r>
              <a:rPr lang="en-IN" sz="4000" b="1" dirty="0">
                <a:solidFill>
                  <a:schemeClr val="accent6">
                    <a:lumMod val="75000"/>
                  </a:schemeClr>
                </a:solidFill>
                <a:latin typeface="Times New Roman" panose="02020603050405020304" pitchFamily="18" charset="0"/>
                <a:cs typeface="Times New Roman" panose="02020603050405020304" pitchFamily="18" charset="0"/>
              </a:rPr>
              <a:t> </a:t>
            </a:r>
          </a:p>
        </p:txBody>
      </p:sp>
      <p:pic>
        <p:nvPicPr>
          <p:cNvPr id="8" name="Picture 2">
            <a:extLst>
              <a:ext uri="{FF2B5EF4-FFF2-40B4-BE49-F238E27FC236}">
                <a16:creationId xmlns:a16="http://schemas.microsoft.com/office/drawing/2014/main" id="{BB4B50E4-74C7-4333-1DC5-3409F038B5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142892"/>
            <a:ext cx="14630401" cy="2086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6260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D67556-6B56-74A5-8969-C97B5EA7A221}"/>
              </a:ext>
            </a:extLst>
          </p:cNvPr>
          <p:cNvSpPr txBox="1"/>
          <p:nvPr/>
        </p:nvSpPr>
        <p:spPr>
          <a:xfrm>
            <a:off x="128955" y="1230923"/>
            <a:ext cx="14360768" cy="6955750"/>
          </a:xfrm>
          <a:prstGeom prst="rect">
            <a:avLst/>
          </a:prstGeom>
          <a:noFill/>
        </p:spPr>
        <p:txBody>
          <a:bodyPr wrap="square" rtlCol="0">
            <a:spAutoFit/>
          </a:bodyPr>
          <a:lstStyle/>
          <a:p>
            <a:pPr algn="l"/>
            <a:r>
              <a:rPr lang="en-US" sz="2000" b="0"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Types of accounting :</a:t>
            </a:r>
          </a:p>
          <a:p>
            <a:pPr marL="285750" indent="-285750" algn="l">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Financial Accounting</a:t>
            </a:r>
          </a:p>
          <a:p>
            <a:pPr marL="285750" indent="-285750">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Cost Accounting </a:t>
            </a:r>
          </a:p>
          <a:p>
            <a:pPr marL="285750" indent="-285750">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Human resource Accounting</a:t>
            </a:r>
          </a:p>
          <a:p>
            <a:pPr marL="285750" indent="-285750" algn="l">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Inflation Accounting</a:t>
            </a:r>
          </a:p>
          <a:p>
            <a:pPr marL="285750" indent="-285750" algn="l">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Management </a:t>
            </a:r>
            <a:r>
              <a:rPr lang="en-IN" sz="2000" dirty="0">
                <a:latin typeface="Times New Roman" panose="02020603050405020304" pitchFamily="18" charset="0"/>
                <a:cs typeface="Times New Roman" panose="02020603050405020304" pitchFamily="18" charset="0"/>
              </a:rPr>
              <a:t>A</a:t>
            </a:r>
            <a:r>
              <a:rPr lang="en-IN" sz="2000" b="0" i="0" u="none" strike="noStrike" baseline="0" dirty="0">
                <a:latin typeface="Times New Roman" panose="02020603050405020304" pitchFamily="18" charset="0"/>
                <a:cs typeface="Times New Roman" panose="02020603050405020304" pitchFamily="18" charset="0"/>
              </a:rPr>
              <a:t>ccounting</a:t>
            </a:r>
          </a:p>
          <a:p>
            <a:pPr marL="285750" indent="-285750" algn="l">
              <a:buFont typeface="Wingdings" panose="05000000000000000000" pitchFamily="2" charset="2"/>
              <a:buChar char="§"/>
            </a:pPr>
            <a:r>
              <a:rPr lang="en-IN" sz="2000" b="0" i="0" u="none" strike="noStrike" baseline="0" dirty="0">
                <a:latin typeface="Times New Roman" panose="02020603050405020304" pitchFamily="18" charset="0"/>
                <a:cs typeface="Times New Roman" panose="02020603050405020304" pitchFamily="18" charset="0"/>
              </a:rPr>
              <a:t>Social </a:t>
            </a:r>
            <a:r>
              <a:rPr lang="en-US" sz="2000" i="0" u="none" strike="noStrike" baseline="0" dirty="0">
                <a:latin typeface="Times New Roman" panose="02020603050405020304" pitchFamily="18" charset="0"/>
              </a:rPr>
              <a:t>Responsibility Accounting</a:t>
            </a:r>
            <a:endParaRPr lang="en-IN" sz="2000" i="0" u="none" strike="noStrike" baseline="0" dirty="0">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
            </a:pPr>
            <a:endParaRPr lang="en-IN" dirty="0">
              <a:latin typeface="Times New Roman" panose="02020603050405020304" pitchFamily="18" charset="0"/>
              <a:cs typeface="Times New Roman" panose="02020603050405020304" pitchFamily="18" charset="0"/>
            </a:endParaRPr>
          </a:p>
          <a:p>
            <a:pPr algn="l"/>
            <a:r>
              <a:rPr lang="en-US"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1.Financial Accounting: </a:t>
            </a:r>
            <a:r>
              <a:rPr lang="en-US" b="0" i="0" u="none" strike="noStrike" baseline="0" dirty="0">
                <a:latin typeface="Times New Roman" panose="02020603050405020304" pitchFamily="18" charset="0"/>
                <a:cs typeface="Times New Roman" panose="02020603050405020304" pitchFamily="18" charset="0"/>
              </a:rPr>
              <a:t>The purpose of Accounting is to ascertain the financial results i.e. profit or loss in the operations during a specific period. It is also aimed at knowing the financial position, i.e. assets, liabilities and equity position at the end of the period. It also provides other relevant information to the management as a basic for decision-making for planning and controlling the operations of the business.</a:t>
            </a:r>
          </a:p>
          <a:p>
            <a:pPr algn="l"/>
            <a:endParaRPr lang="en-US" b="0" i="0" u="none" strike="noStrike" baseline="0" dirty="0">
              <a:latin typeface="Times New Roman" panose="02020603050405020304" pitchFamily="18" charset="0"/>
              <a:cs typeface="Times New Roman" panose="02020603050405020304" pitchFamily="18" charset="0"/>
            </a:endParaRPr>
          </a:p>
          <a:p>
            <a:pPr algn="l"/>
            <a:r>
              <a:rPr lang="en-US"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2. Cost Accounting: </a:t>
            </a:r>
            <a:r>
              <a:rPr lang="en-US" b="0" i="0" u="none" strike="noStrike" baseline="0" dirty="0">
                <a:latin typeface="Times New Roman" panose="02020603050405020304" pitchFamily="18" charset="0"/>
                <a:cs typeface="Times New Roman" panose="02020603050405020304" pitchFamily="18" charset="0"/>
              </a:rPr>
              <a:t>The purpose of this branch of accounting is to ascertain the cost of a product / operation / project and the costs incurred for carrying out various activities. Cost Accounting is </a:t>
            </a:r>
            <a:r>
              <a:rPr lang="en-US" b="0" i="0" u="none" strike="noStrike" baseline="0" dirty="0" err="1">
                <a:latin typeface="Times New Roman" panose="02020603050405020304" pitchFamily="18" charset="0"/>
                <a:cs typeface="Times New Roman" panose="02020603050405020304" pitchFamily="18" charset="0"/>
              </a:rPr>
              <a:t>analyse</a:t>
            </a:r>
            <a:r>
              <a:rPr lang="en-US" b="0" i="0" u="none" strike="noStrike" baseline="0" dirty="0">
                <a:latin typeface="Times New Roman" panose="02020603050405020304" pitchFamily="18" charset="0"/>
                <a:cs typeface="Times New Roman" panose="02020603050405020304" pitchFamily="18" charset="0"/>
              </a:rPr>
              <a:t> the expenditure so as to ascertain the cost of various Products Manufactured by the firm and fix Prices. It als</a:t>
            </a:r>
            <a:r>
              <a:rPr lang="en-US" dirty="0">
                <a:latin typeface="Times New Roman" panose="02020603050405020304" pitchFamily="18" charset="0"/>
                <a:cs typeface="Times New Roman" panose="02020603050405020304" pitchFamily="18" charset="0"/>
              </a:rPr>
              <a:t>o </a:t>
            </a:r>
            <a:r>
              <a:rPr lang="en-US" b="0" i="0" u="none" strike="noStrike" baseline="0" dirty="0">
                <a:latin typeface="Times New Roman" panose="02020603050405020304" pitchFamily="18" charset="0"/>
                <a:cs typeface="Times New Roman" panose="02020603050405020304" pitchFamily="18" charset="0"/>
              </a:rPr>
              <a:t>helps to controlling the costs and Providing necessary costing information to Management for decision </a:t>
            </a:r>
            <a:r>
              <a:rPr lang="en-IN" b="0" i="0" u="none" strike="noStrike" baseline="0" dirty="0">
                <a:latin typeface="Times New Roman" panose="02020603050405020304" pitchFamily="18" charset="0"/>
                <a:cs typeface="Times New Roman" panose="02020603050405020304" pitchFamily="18" charset="0"/>
              </a:rPr>
              <a:t>Making.</a:t>
            </a:r>
          </a:p>
          <a:p>
            <a:pPr algn="l"/>
            <a:endParaRPr lang="en-IN" b="0" i="0" u="none" strike="noStrike" baseline="0" dirty="0">
              <a:latin typeface="Times New Roman" panose="02020603050405020304" pitchFamily="18" charset="0"/>
              <a:cs typeface="Times New Roman" panose="02020603050405020304" pitchFamily="18" charset="0"/>
            </a:endParaRPr>
          </a:p>
          <a:p>
            <a:pPr algn="just"/>
            <a:r>
              <a:rPr lang="en-IN"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3.Human Resources Accounting:</a:t>
            </a:r>
            <a:r>
              <a:rPr lang="en-US" b="0" i="0" u="none" strike="noStrike" baseline="0" dirty="0">
                <a:solidFill>
                  <a:srgbClr val="000000"/>
                </a:solidFill>
                <a:latin typeface="Times New Roman" panose="02020603050405020304" pitchFamily="18" charset="0"/>
                <a:cs typeface="Times New Roman" panose="02020603050405020304" pitchFamily="18" charset="0"/>
              </a:rPr>
              <a:t>Human resources accounting is yet another new field of accounting which seeks to report and emphasize the importance of human resources in a company’s earning process and total assets </a:t>
            </a:r>
            <a:r>
              <a:rPr lang="en-US" u="none" strike="noStrike" baseline="0" dirty="0">
                <a:solidFill>
                  <a:srgbClr val="000000"/>
                </a:solidFill>
                <a:latin typeface="Times New Roman" panose="02020603050405020304" pitchFamily="18" charset="0"/>
                <a:cs typeface="Times New Roman" panose="02020603050405020304" pitchFamily="18" charset="0"/>
              </a:rPr>
              <a:t>.“the process of identifying and measuring data about human resources and communicating this information to interested parties”.</a:t>
            </a:r>
          </a:p>
          <a:p>
            <a:pPr algn="just"/>
            <a:endParaRPr lang="en-IN" dirty="0">
              <a:solidFill>
                <a:srgbClr val="000000"/>
              </a:solidFill>
              <a:latin typeface="Times New Roman" panose="02020603050405020304" pitchFamily="18" charset="0"/>
              <a:cs typeface="Times New Roman" panose="02020603050405020304" pitchFamily="18" charset="0"/>
            </a:endParaRPr>
          </a:p>
          <a:p>
            <a:pPr algn="l"/>
            <a:r>
              <a:rPr lang="en-US"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4. Inflation Accounting :</a:t>
            </a:r>
            <a:r>
              <a:rPr lang="en-US" b="0" i="0" u="none" strike="noStrike" baseline="0" dirty="0">
                <a:latin typeface="Times New Roman" panose="02020603050405020304" pitchFamily="18" charset="0"/>
                <a:cs typeface="Times New Roman" panose="02020603050405020304" pitchFamily="18" charset="0"/>
              </a:rPr>
              <a:t>It is concerned with the adjustment in the values of assets and of profit in light of changes in the price level. In a way it is concerned with the overcoming of limitations that arise in financial statements on account of the cost assumption (i.e. recording of the assets at their historical or original cost) and the assumption of stable monetary unit.</a:t>
            </a:r>
          </a:p>
          <a:p>
            <a:pPr algn="l"/>
            <a:endParaRPr lang="en-US" dirty="0">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623FC58F-0A7F-969D-6A74-E5E7AE2B1BCE}"/>
              </a:ext>
            </a:extLst>
          </p:cNvPr>
          <p:cNvSpPr/>
          <p:nvPr/>
        </p:nvSpPr>
        <p:spPr>
          <a:xfrm>
            <a:off x="12731262" y="7748954"/>
            <a:ext cx="1899138" cy="48064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highlight>
                  <a:srgbClr val="FFFFCC"/>
                </a:highlight>
              </a:rPr>
              <a:t>Contin……</a:t>
            </a:r>
          </a:p>
        </p:txBody>
      </p:sp>
    </p:spTree>
    <p:extLst>
      <p:ext uri="{BB962C8B-B14F-4D97-AF65-F5344CB8AC3E}">
        <p14:creationId xmlns:p14="http://schemas.microsoft.com/office/powerpoint/2010/main" val="3504081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B4A360-9066-9C92-EE03-70E1C45CD73E}"/>
              </a:ext>
            </a:extLst>
          </p:cNvPr>
          <p:cNvSpPr txBox="1"/>
          <p:nvPr/>
        </p:nvSpPr>
        <p:spPr>
          <a:xfrm>
            <a:off x="35170" y="1383323"/>
            <a:ext cx="14384215" cy="3970318"/>
          </a:xfrm>
          <a:prstGeom prst="rect">
            <a:avLst/>
          </a:prstGeom>
          <a:noFill/>
        </p:spPr>
        <p:txBody>
          <a:bodyPr wrap="square" rtlCol="0">
            <a:spAutoFit/>
          </a:bodyPr>
          <a:lstStyle/>
          <a:p>
            <a:r>
              <a:rPr lang="en-US" sz="2000" b="1" i="0" u="none" strike="noStrike" baseline="0" dirty="0">
                <a:solidFill>
                  <a:schemeClr val="accent6">
                    <a:lumMod val="75000"/>
                  </a:schemeClr>
                </a:solidFill>
                <a:latin typeface="Times New Roman" panose="02020603050405020304" pitchFamily="18" charset="0"/>
              </a:rPr>
              <a:t>5.Management Accounting: </a:t>
            </a:r>
            <a:r>
              <a:rPr lang="en-US" sz="2000" b="0" i="0" u="none" strike="noStrike" baseline="0" dirty="0">
                <a:latin typeface="Times New Roman" panose="02020603050405020304" pitchFamily="18" charset="0"/>
              </a:rPr>
              <a:t>The purpose of Management Accounting is to assist the Management in taking rational Policy decision, Pricing Decision, Make or Buy decisions, Capital Expenditure decision etc. This branch of Accounting is Primarily concerned with Providing the necessary accounting information about finds, costs, Profits </a:t>
            </a:r>
            <a:r>
              <a:rPr lang="en-US" sz="2000" b="0" i="0" u="none" strike="noStrike" baseline="0" dirty="0" err="1">
                <a:latin typeface="Times New Roman" panose="02020603050405020304" pitchFamily="18" charset="0"/>
              </a:rPr>
              <a:t>etc</a:t>
            </a:r>
            <a:r>
              <a:rPr lang="en-US" sz="2000" b="0" i="0" u="none" strike="noStrike" baseline="0" dirty="0">
                <a:latin typeface="Times New Roman" panose="02020603050405020304" pitchFamily="18" charset="0"/>
              </a:rPr>
              <a:t>, to the Management data required for this purpose are drawn accounting and cost accounting.</a:t>
            </a:r>
            <a:endParaRPr lang="en-IN" sz="2000" dirty="0">
              <a:latin typeface="Times New Roman" panose="02020603050405020304" pitchFamily="18" charset="0"/>
              <a:cs typeface="Times New Roman" panose="02020603050405020304" pitchFamily="18" charset="0"/>
            </a:endParaRPr>
          </a:p>
          <a:p>
            <a:pPr algn="l"/>
            <a:endParaRPr lang="en-US" sz="2000" b="1" i="0" u="none" strike="noStrike" baseline="0" dirty="0">
              <a:latin typeface="Times New Roman" panose="02020603050405020304" pitchFamily="18" charset="0"/>
            </a:endParaRPr>
          </a:p>
          <a:p>
            <a:pPr algn="l"/>
            <a:r>
              <a:rPr lang="en-US" sz="2000" b="1" i="0" u="none" strike="noStrike" baseline="0" dirty="0">
                <a:solidFill>
                  <a:schemeClr val="accent6">
                    <a:lumMod val="75000"/>
                  </a:schemeClr>
                </a:solidFill>
                <a:latin typeface="Times New Roman" panose="02020603050405020304" pitchFamily="18" charset="0"/>
              </a:rPr>
              <a:t>6.Social Responsibility Accounting: </a:t>
            </a:r>
            <a:r>
              <a:rPr lang="en-US" sz="2000" i="0" u="none" strike="noStrike" baseline="0" dirty="0">
                <a:latin typeface="Times New Roman" panose="02020603050405020304" pitchFamily="18" charset="0"/>
              </a:rPr>
              <a:t>Re</a:t>
            </a:r>
            <a:r>
              <a:rPr lang="en-US" sz="2000" b="0" i="0" u="none" strike="noStrike" baseline="0" dirty="0">
                <a:latin typeface="Times New Roman" panose="02020603050405020304" pitchFamily="18" charset="0"/>
              </a:rPr>
              <a:t>sponsibility Accounting represents a method of apprising the Performance of various Divisions of Organization . It is system of accounting that </a:t>
            </a:r>
            <a:r>
              <a:rPr lang="en-US" sz="2000" b="0" i="0" u="none" strike="noStrike" baseline="0" dirty="0" err="1">
                <a:latin typeface="Times New Roman" panose="02020603050405020304" pitchFamily="18" charset="0"/>
              </a:rPr>
              <a:t>recognises</a:t>
            </a:r>
            <a:r>
              <a:rPr lang="en-US" sz="2000" b="0" i="0" u="none" strike="noStrike" baseline="0" dirty="0">
                <a:latin typeface="Times New Roman" panose="02020603050405020304" pitchFamily="18" charset="0"/>
              </a:rPr>
              <a:t> various responsibility centers and reflects the plans and actions of each of these centers by assigning Particular revenues and cost to those Plans.</a:t>
            </a:r>
          </a:p>
          <a:p>
            <a:pPr algn="l"/>
            <a:endParaRPr lang="en-US" sz="2000" dirty="0">
              <a:latin typeface="Times New Roman" panose="02020603050405020304" pitchFamily="18" charset="0"/>
            </a:endParaRPr>
          </a:p>
          <a:p>
            <a:r>
              <a:rPr lang="en-US" sz="3200" b="1" dirty="0">
                <a:solidFill>
                  <a:schemeClr val="accent6">
                    <a:lumMod val="75000"/>
                  </a:schemeClr>
                </a:solidFill>
                <a:latin typeface="Times New Roman" panose="02020603050405020304" pitchFamily="18" charset="0"/>
                <a:ea typeface="Lora" pitchFamily="34" charset="-122"/>
                <a:cs typeface="Times New Roman" panose="02020603050405020304" pitchFamily="18" charset="0"/>
              </a:rPr>
              <a:t>Needs of Accounting :</a:t>
            </a:r>
          </a:p>
          <a:p>
            <a:r>
              <a:rPr lang="en-US" sz="2000" dirty="0">
                <a:solidFill>
                  <a:srgbClr val="3A3630"/>
                </a:solidFill>
                <a:latin typeface="Times New Roman" panose="02020603050405020304" pitchFamily="18" charset="0"/>
                <a:ea typeface="Source Sans Pro" pitchFamily="34" charset="-122"/>
                <a:cs typeface="Times New Roman" panose="02020603050405020304" pitchFamily="18" charset="0"/>
              </a:rPr>
              <a:t>Accounting is crucial for businesses to track financial performance, make informed decisions, and ensure compliance with regulations. It helps investors understand the financial health of a company, while creditors assess creditworthiness.</a:t>
            </a:r>
            <a:endParaRPr lang="en-US" sz="2000" dirty="0">
              <a:latin typeface="Times New Roman" panose="02020603050405020304" pitchFamily="18" charset="0"/>
              <a:cs typeface="Times New Roman" panose="02020603050405020304" pitchFamily="18" charset="0"/>
            </a:endParaRPr>
          </a:p>
        </p:txBody>
      </p:sp>
      <p:pic>
        <p:nvPicPr>
          <p:cNvPr id="1028" name="Picture 4">
            <a:extLst>
              <a:ext uri="{FF2B5EF4-FFF2-40B4-BE49-F238E27FC236}">
                <a16:creationId xmlns:a16="http://schemas.microsoft.com/office/drawing/2014/main" id="{19567135-151D-CDB5-E42B-03EF8A8478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251939"/>
            <a:ext cx="14630400" cy="2977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03049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1383323"/>
            <a:ext cx="5486400" cy="6851250"/>
          </a:xfrm>
          <a:prstGeom prst="rect">
            <a:avLst/>
          </a:prstGeom>
        </p:spPr>
      </p:pic>
      <p:sp>
        <p:nvSpPr>
          <p:cNvPr id="3" name="Text 0"/>
          <p:cNvSpPr/>
          <p:nvPr/>
        </p:nvSpPr>
        <p:spPr>
          <a:xfrm>
            <a:off x="6209943" y="732949"/>
            <a:ext cx="7696914" cy="1216104"/>
          </a:xfrm>
          <a:prstGeom prst="rect">
            <a:avLst/>
          </a:prstGeom>
          <a:noFill/>
          <a:ln/>
        </p:spPr>
        <p:txBody>
          <a:bodyPr wrap="square" lIns="0" tIns="0" rIns="0" bIns="0" rtlCol="0" anchor="t"/>
          <a:lstStyle/>
          <a:p>
            <a:pPr marL="0" indent="0">
              <a:lnSpc>
                <a:spcPts val="4750"/>
              </a:lnSpc>
              <a:buNone/>
            </a:pPr>
            <a:endParaRPr lang="en-US" sz="3800" b="1" dirty="0">
              <a:solidFill>
                <a:schemeClr val="accent6">
                  <a:lumMod val="75000"/>
                </a:schemeClr>
              </a:solidFill>
              <a:latin typeface="Lora" pitchFamily="34" charset="0"/>
              <a:ea typeface="Lora" pitchFamily="34" charset="-122"/>
              <a:cs typeface="Lora" pitchFamily="34" charset="-120"/>
            </a:endParaRPr>
          </a:p>
          <a:p>
            <a:pPr marL="0" indent="0">
              <a:lnSpc>
                <a:spcPts val="4750"/>
              </a:lnSpc>
              <a:buNone/>
            </a:pPr>
            <a:r>
              <a:rPr lang="en-US" sz="3800" b="1" dirty="0">
                <a:solidFill>
                  <a:schemeClr val="accent6">
                    <a:lumMod val="75000"/>
                  </a:schemeClr>
                </a:solidFill>
                <a:latin typeface="Lora" pitchFamily="34" charset="0"/>
                <a:ea typeface="Lora" pitchFamily="34" charset="-122"/>
                <a:cs typeface="Lora" pitchFamily="34" charset="-120"/>
              </a:rPr>
              <a:t>GAAP: Generally Accepted Accounting Principles</a:t>
            </a:r>
            <a:endParaRPr lang="en-US" sz="3800" b="1" dirty="0">
              <a:solidFill>
                <a:schemeClr val="accent6">
                  <a:lumMod val="75000"/>
                </a:schemeClr>
              </a:solidFill>
            </a:endParaRPr>
          </a:p>
        </p:txBody>
      </p:sp>
      <p:pic>
        <p:nvPicPr>
          <p:cNvPr id="4" name="Image 1" descr="preencoded.png"/>
          <p:cNvPicPr>
            <a:picLocks noChangeAspect="1"/>
          </p:cNvPicPr>
          <p:nvPr/>
        </p:nvPicPr>
        <p:blipFill>
          <a:blip r:embed="rId4"/>
          <a:stretch>
            <a:fillRect/>
          </a:stretch>
        </p:blipFill>
        <p:spPr>
          <a:xfrm>
            <a:off x="6261794" y="2671330"/>
            <a:ext cx="516850" cy="516850"/>
          </a:xfrm>
          <a:prstGeom prst="rect">
            <a:avLst/>
          </a:prstGeom>
        </p:spPr>
      </p:pic>
      <p:sp>
        <p:nvSpPr>
          <p:cNvPr id="5" name="Text 1"/>
          <p:cNvSpPr/>
          <p:nvPr/>
        </p:nvSpPr>
        <p:spPr>
          <a:xfrm>
            <a:off x="6086713" y="2982635"/>
            <a:ext cx="3092887" cy="516850"/>
          </a:xfrm>
          <a:prstGeom prst="rect">
            <a:avLst/>
          </a:prstGeom>
          <a:noFill/>
          <a:ln/>
        </p:spPr>
        <p:txBody>
          <a:bodyPr wrap="none" lIns="0" tIns="0" rIns="0" bIns="0" rtlCol="0" anchor="t"/>
          <a:lstStyle/>
          <a:p>
            <a:pPr marL="0" indent="0" algn="l">
              <a:lnSpc>
                <a:spcPts val="2350"/>
              </a:lnSpc>
              <a:buNone/>
            </a:pPr>
            <a:endParaRPr lang="en-US" sz="1900" dirty="0">
              <a:solidFill>
                <a:srgbClr val="3A3630"/>
              </a:solidFill>
              <a:latin typeface="Lora" pitchFamily="34" charset="0"/>
              <a:ea typeface="Lora" pitchFamily="34" charset="-122"/>
              <a:cs typeface="Lora" pitchFamily="34" charset="-120"/>
            </a:endParaRPr>
          </a:p>
          <a:p>
            <a:pPr marL="0" indent="0" algn="l">
              <a:lnSpc>
                <a:spcPts val="2350"/>
              </a:lnSpc>
              <a:buNone/>
            </a:pPr>
            <a:r>
              <a:rPr lang="en-US" sz="1900" dirty="0">
                <a:solidFill>
                  <a:srgbClr val="3A3630"/>
                </a:solidFill>
                <a:latin typeface="Lora" pitchFamily="34" charset="0"/>
                <a:ea typeface="Lora" pitchFamily="34" charset="-122"/>
                <a:cs typeface="Lora" pitchFamily="34" charset="-120"/>
              </a:rPr>
              <a:t>Comprehensive Standards</a:t>
            </a:r>
            <a:endParaRPr lang="en-US" sz="1900" dirty="0"/>
          </a:p>
        </p:txBody>
      </p:sp>
      <p:sp>
        <p:nvSpPr>
          <p:cNvPr id="6" name="Text 2"/>
          <p:cNvSpPr/>
          <p:nvPr/>
        </p:nvSpPr>
        <p:spPr>
          <a:xfrm>
            <a:off x="6209943" y="3410545"/>
            <a:ext cx="3693438" cy="1322546"/>
          </a:xfrm>
          <a:prstGeom prst="rect">
            <a:avLst/>
          </a:prstGeom>
          <a:noFill/>
          <a:ln/>
        </p:spPr>
        <p:txBody>
          <a:bodyPr wrap="square" lIns="0" tIns="0" rIns="0" bIns="0" rtlCol="0" anchor="t"/>
          <a:lstStyle/>
          <a:p>
            <a:pPr marL="0" indent="0" algn="l">
              <a:lnSpc>
                <a:spcPts val="2600"/>
              </a:lnSpc>
              <a:buNone/>
            </a:pPr>
            <a:endParaRPr lang="en-US" sz="1600" dirty="0">
              <a:solidFill>
                <a:srgbClr val="3A3630"/>
              </a:solidFill>
              <a:latin typeface="Source Sans Pro" pitchFamily="34" charset="0"/>
              <a:ea typeface="Source Sans Pro" pitchFamily="34" charset="-122"/>
              <a:cs typeface="Times New Roman" panose="02020603050405020304" pitchFamily="18" charset="0"/>
            </a:endParaRPr>
          </a:p>
          <a:p>
            <a:pPr marL="0" indent="0" algn="l">
              <a:lnSpc>
                <a:spcPts val="2600"/>
              </a:lnSpc>
              <a:buNone/>
            </a:pPr>
            <a:r>
              <a:rPr lang="en-US" sz="1600" dirty="0">
                <a:solidFill>
                  <a:srgbClr val="3A3630"/>
                </a:solidFill>
                <a:latin typeface="Source Sans Pro" pitchFamily="34" charset="0"/>
                <a:ea typeface="Source Sans Pro" pitchFamily="34" charset="-122"/>
                <a:cs typeface="Times New Roman" panose="02020603050405020304" pitchFamily="18" charset="0"/>
              </a:rPr>
              <a:t>GAAP provides a framework for recording, summarizing, and reporting financial transactions, ensuring consistency and transparency in financial reporting.</a:t>
            </a:r>
            <a:endParaRPr lang="en-US" sz="1600" dirty="0"/>
          </a:p>
        </p:txBody>
      </p:sp>
      <p:pic>
        <p:nvPicPr>
          <p:cNvPr id="7" name="Image 2" descr="preencoded.png"/>
          <p:cNvPicPr>
            <a:picLocks noChangeAspect="1"/>
          </p:cNvPicPr>
          <p:nvPr/>
        </p:nvPicPr>
        <p:blipFill>
          <a:blip r:embed="rId5"/>
          <a:stretch>
            <a:fillRect/>
          </a:stretch>
        </p:blipFill>
        <p:spPr>
          <a:xfrm>
            <a:off x="10213419" y="2617768"/>
            <a:ext cx="516850" cy="516850"/>
          </a:xfrm>
          <a:prstGeom prst="rect">
            <a:avLst/>
          </a:prstGeom>
        </p:spPr>
      </p:pic>
      <p:sp>
        <p:nvSpPr>
          <p:cNvPr id="8" name="Text 3"/>
          <p:cNvSpPr/>
          <p:nvPr/>
        </p:nvSpPr>
        <p:spPr>
          <a:xfrm>
            <a:off x="10213419" y="2982635"/>
            <a:ext cx="2513767" cy="303967"/>
          </a:xfrm>
          <a:prstGeom prst="rect">
            <a:avLst/>
          </a:prstGeom>
          <a:noFill/>
          <a:ln/>
        </p:spPr>
        <p:txBody>
          <a:bodyPr wrap="none" lIns="0" tIns="0" rIns="0" bIns="0" rtlCol="0" anchor="t"/>
          <a:lstStyle/>
          <a:p>
            <a:pPr marL="0" indent="0" algn="l">
              <a:lnSpc>
                <a:spcPts val="2350"/>
              </a:lnSpc>
              <a:buNone/>
            </a:pPr>
            <a:endParaRPr lang="en-US" sz="1900" dirty="0">
              <a:solidFill>
                <a:srgbClr val="3A3630"/>
              </a:solidFill>
              <a:latin typeface="Lora" pitchFamily="34" charset="0"/>
              <a:ea typeface="Lora" pitchFamily="34" charset="-122"/>
              <a:cs typeface="Lora" pitchFamily="34" charset="-120"/>
            </a:endParaRPr>
          </a:p>
          <a:p>
            <a:pPr marL="0" indent="0" algn="l">
              <a:lnSpc>
                <a:spcPts val="2350"/>
              </a:lnSpc>
              <a:buNone/>
            </a:pPr>
            <a:r>
              <a:rPr lang="en-US" sz="1900" dirty="0">
                <a:solidFill>
                  <a:srgbClr val="3A3630"/>
                </a:solidFill>
                <a:latin typeface="Lora" pitchFamily="34" charset="0"/>
                <a:ea typeface="Lora" pitchFamily="34" charset="-122"/>
                <a:cs typeface="Lora" pitchFamily="34" charset="-120"/>
              </a:rPr>
              <a:t>Fairness and Accuracy</a:t>
            </a:r>
            <a:endParaRPr lang="en-US" sz="1900" dirty="0"/>
          </a:p>
        </p:txBody>
      </p:sp>
      <p:sp>
        <p:nvSpPr>
          <p:cNvPr id="9" name="Text 4"/>
          <p:cNvSpPr/>
          <p:nvPr/>
        </p:nvSpPr>
        <p:spPr>
          <a:xfrm>
            <a:off x="10213419" y="3410545"/>
            <a:ext cx="3693438" cy="1322546"/>
          </a:xfrm>
          <a:prstGeom prst="rect">
            <a:avLst/>
          </a:prstGeom>
          <a:noFill/>
          <a:ln/>
        </p:spPr>
        <p:txBody>
          <a:bodyPr wrap="square" lIns="0" tIns="0" rIns="0" bIns="0" rtlCol="0" anchor="t"/>
          <a:lstStyle/>
          <a:p>
            <a:pPr marL="0" indent="0" algn="l">
              <a:lnSpc>
                <a:spcPts val="2600"/>
              </a:lnSpc>
              <a:buNone/>
            </a:pPr>
            <a:endParaRPr lang="en-US" sz="1600" dirty="0">
              <a:solidFill>
                <a:srgbClr val="3A3630"/>
              </a:solidFill>
              <a:latin typeface="Source Sans Pro" pitchFamily="34" charset="0"/>
              <a:ea typeface="Source Sans Pro" pitchFamily="34" charset="-122"/>
              <a:cs typeface="Source Sans Pro" pitchFamily="34" charset="-120"/>
            </a:endParaRPr>
          </a:p>
          <a:p>
            <a:pPr marL="0" indent="0" algn="l">
              <a:lnSpc>
                <a:spcPts val="2600"/>
              </a:lnSpc>
              <a:buNone/>
            </a:pPr>
            <a:r>
              <a:rPr lang="en-US" sz="1600" dirty="0">
                <a:solidFill>
                  <a:srgbClr val="3A3630"/>
                </a:solidFill>
                <a:latin typeface="Source Sans Pro" pitchFamily="34" charset="0"/>
                <a:ea typeface="Source Sans Pro" pitchFamily="34" charset="-122"/>
                <a:cs typeface="Source Sans Pro" pitchFamily="34" charset="-120"/>
              </a:rPr>
              <a:t>GAAP aims to ensure that financial information is presented fairly and accurately, giving users a reliable picture of the company's financial health.</a:t>
            </a:r>
            <a:endParaRPr lang="en-US" sz="1600" dirty="0"/>
          </a:p>
        </p:txBody>
      </p:sp>
      <p:pic>
        <p:nvPicPr>
          <p:cNvPr id="10" name="Image 3" descr="preencoded.png"/>
          <p:cNvPicPr>
            <a:picLocks noChangeAspect="1"/>
          </p:cNvPicPr>
          <p:nvPr/>
        </p:nvPicPr>
        <p:blipFill>
          <a:blip r:embed="rId6"/>
          <a:stretch>
            <a:fillRect/>
          </a:stretch>
        </p:blipFill>
        <p:spPr>
          <a:xfrm flipV="1">
            <a:off x="6086713" y="5243751"/>
            <a:ext cx="397831" cy="397831"/>
          </a:xfrm>
          <a:prstGeom prst="rect">
            <a:avLst/>
          </a:prstGeom>
        </p:spPr>
      </p:pic>
      <p:sp>
        <p:nvSpPr>
          <p:cNvPr id="11" name="Text 5"/>
          <p:cNvSpPr/>
          <p:nvPr/>
        </p:nvSpPr>
        <p:spPr>
          <a:xfrm>
            <a:off x="6086713" y="5423668"/>
            <a:ext cx="3092887" cy="303967"/>
          </a:xfrm>
          <a:prstGeom prst="rect">
            <a:avLst/>
          </a:prstGeom>
          <a:noFill/>
          <a:ln/>
        </p:spPr>
        <p:txBody>
          <a:bodyPr wrap="none" lIns="0" tIns="0" rIns="0" bIns="0" rtlCol="0" anchor="t"/>
          <a:lstStyle/>
          <a:p>
            <a:pPr marL="0" indent="0" algn="l">
              <a:lnSpc>
                <a:spcPts val="2350"/>
              </a:lnSpc>
              <a:buNone/>
            </a:pPr>
            <a:endParaRPr lang="en-US" sz="1900" dirty="0">
              <a:solidFill>
                <a:srgbClr val="3A3630"/>
              </a:solidFill>
              <a:latin typeface="Lora" pitchFamily="34" charset="0"/>
              <a:ea typeface="Lora" pitchFamily="34" charset="-122"/>
              <a:cs typeface="Lora" pitchFamily="34" charset="-120"/>
            </a:endParaRPr>
          </a:p>
          <a:p>
            <a:pPr marL="0" indent="0" algn="l">
              <a:lnSpc>
                <a:spcPts val="2350"/>
              </a:lnSpc>
              <a:buNone/>
            </a:pPr>
            <a:r>
              <a:rPr lang="en-US" sz="1900" dirty="0">
                <a:solidFill>
                  <a:srgbClr val="3A3630"/>
                </a:solidFill>
                <a:latin typeface="Lora" pitchFamily="34" charset="0"/>
                <a:ea typeface="Lora" pitchFamily="34" charset="-122"/>
                <a:cs typeface="Lora" pitchFamily="34" charset="-120"/>
              </a:rPr>
              <a:t>Compliance and Regulation</a:t>
            </a:r>
            <a:endParaRPr lang="en-US" sz="1900" dirty="0"/>
          </a:p>
        </p:txBody>
      </p:sp>
      <p:sp>
        <p:nvSpPr>
          <p:cNvPr id="12" name="Text 6"/>
          <p:cNvSpPr/>
          <p:nvPr/>
        </p:nvSpPr>
        <p:spPr>
          <a:xfrm>
            <a:off x="6086713" y="5934328"/>
            <a:ext cx="3983410" cy="1649213"/>
          </a:xfrm>
          <a:prstGeom prst="rect">
            <a:avLst/>
          </a:prstGeom>
          <a:noFill/>
          <a:ln/>
        </p:spPr>
        <p:txBody>
          <a:bodyPr wrap="square" lIns="0" tIns="0" rIns="0" bIns="0" rtlCol="0" anchor="t"/>
          <a:lstStyle/>
          <a:p>
            <a:pPr algn="l"/>
            <a:endParaRPr lang="en-IN" sz="1800" b="0" i="0" u="none" strike="noStrike" baseline="0" dirty="0">
              <a:latin typeface="TimesNewRoman"/>
            </a:endParaRPr>
          </a:p>
          <a:p>
            <a:pPr algn="l"/>
            <a:r>
              <a:rPr lang="en-IN" sz="1800" b="0" i="0" u="none" strike="noStrike" baseline="0" dirty="0">
                <a:latin typeface="TimesNewRoman"/>
              </a:rPr>
              <a:t>GAAP is a technical </a:t>
            </a:r>
            <a:r>
              <a:rPr lang="en-US" sz="1800" b="0" i="0" u="none" strike="noStrike" baseline="0" dirty="0">
                <a:latin typeface="TimesNewRoman"/>
              </a:rPr>
              <a:t>accounting term, which describes the basic rules, concepts, conventions and procedures that represent the accepted accounting principles at a particular time.</a:t>
            </a:r>
            <a:endParaRPr lang="en-US" sz="1600" dirty="0"/>
          </a:p>
        </p:txBody>
      </p:sp>
      <p:sp>
        <p:nvSpPr>
          <p:cNvPr id="13" name="TextBox 12">
            <a:extLst>
              <a:ext uri="{FF2B5EF4-FFF2-40B4-BE49-F238E27FC236}">
                <a16:creationId xmlns:a16="http://schemas.microsoft.com/office/drawing/2014/main" id="{E7CB78F4-AE01-8FCD-BD8D-84EC6C7A884A}"/>
              </a:ext>
            </a:extLst>
          </p:cNvPr>
          <p:cNvSpPr txBox="1"/>
          <p:nvPr/>
        </p:nvSpPr>
        <p:spPr>
          <a:xfrm>
            <a:off x="10070123" y="5423668"/>
            <a:ext cx="4431323" cy="1754326"/>
          </a:xfrm>
          <a:prstGeom prst="rect">
            <a:avLst/>
          </a:prstGeom>
          <a:noFill/>
        </p:spPr>
        <p:txBody>
          <a:bodyPr wrap="square" rtlCol="0">
            <a:spAutoFit/>
          </a:bodyPr>
          <a:lstStyle/>
          <a:p>
            <a:pPr algn="l"/>
            <a:endParaRPr lang="en-US" sz="1800" b="0" i="0" u="none" strike="noStrike" baseline="0" dirty="0">
              <a:latin typeface="TimesNewRoman"/>
            </a:endParaRPr>
          </a:p>
          <a:p>
            <a:pPr algn="l"/>
            <a:r>
              <a:rPr lang="en-US" sz="1800" b="0" i="0" u="none" strike="noStrike" baseline="0" dirty="0">
                <a:latin typeface="TimesNewRoman"/>
              </a:rPr>
              <a:t>GAAP may be </a:t>
            </a:r>
            <a:r>
              <a:rPr lang="en-US" sz="1800" b="0" i="0" u="none" strike="noStrike" baseline="0" dirty="0">
                <a:latin typeface="TimesNewRomanPSMT"/>
              </a:rPr>
              <a:t>defi</a:t>
            </a:r>
            <a:r>
              <a:rPr lang="en-US" sz="1800" b="0" i="0" u="none" strike="noStrike" baseline="0" dirty="0">
                <a:latin typeface="TimesNewRoman"/>
              </a:rPr>
              <a:t>ned as “those rules of action or conduct, which are derived from experience and practice</a:t>
            </a:r>
            <a:r>
              <a:rPr lang="en-US" dirty="0">
                <a:latin typeface="TimesNewRoman"/>
              </a:rPr>
              <a:t> </a:t>
            </a:r>
            <a:r>
              <a:rPr lang="en-US" sz="1800" b="0" i="0" u="none" strike="noStrike" baseline="0" dirty="0">
                <a:latin typeface="TimesNewRoman"/>
              </a:rPr>
              <a:t>and when they prove useful, they become accepted as principles of accounting.”</a:t>
            </a:r>
            <a:endParaRPr lang="en-IN" dirty="0"/>
          </a:p>
        </p:txBody>
      </p:sp>
      <p:sp>
        <p:nvSpPr>
          <p:cNvPr id="14" name="Rectangle 13">
            <a:extLst>
              <a:ext uri="{FF2B5EF4-FFF2-40B4-BE49-F238E27FC236}">
                <a16:creationId xmlns:a16="http://schemas.microsoft.com/office/drawing/2014/main" id="{C2B2234C-6A5F-6F48-6DEB-124F7E504E53}"/>
              </a:ext>
            </a:extLst>
          </p:cNvPr>
          <p:cNvSpPr/>
          <p:nvPr/>
        </p:nvSpPr>
        <p:spPr>
          <a:xfrm>
            <a:off x="12731262" y="7748954"/>
            <a:ext cx="1899138" cy="48064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highlight>
                  <a:srgbClr val="FFFFCC"/>
                </a:highlight>
              </a:rPr>
              <a:t>Contin……</a:t>
            </a:r>
          </a:p>
        </p:txBody>
      </p:sp>
      <p:pic>
        <p:nvPicPr>
          <p:cNvPr id="1026" name="Picture 2">
            <a:extLst>
              <a:ext uri="{FF2B5EF4-FFF2-40B4-BE49-F238E27FC236}">
                <a16:creationId xmlns:a16="http://schemas.microsoft.com/office/drawing/2014/main" id="{B228EFE4-7259-F317-17C3-B954E4CAFC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27186" y="6633972"/>
            <a:ext cx="2231460" cy="18991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1559169"/>
            <a:ext cx="14750058" cy="2267206"/>
          </a:xfrm>
          <a:prstGeom prst="rect">
            <a:avLst/>
          </a:prstGeom>
        </p:spPr>
      </p:pic>
      <p:sp>
        <p:nvSpPr>
          <p:cNvPr id="3" name="Text 0"/>
          <p:cNvSpPr/>
          <p:nvPr/>
        </p:nvSpPr>
        <p:spPr>
          <a:xfrm>
            <a:off x="837724" y="3826193"/>
            <a:ext cx="9968627" cy="704017"/>
          </a:xfrm>
          <a:prstGeom prst="rect">
            <a:avLst/>
          </a:prstGeom>
          <a:noFill/>
          <a:ln/>
        </p:spPr>
        <p:txBody>
          <a:bodyPr wrap="none" lIns="0" tIns="0" rIns="0" bIns="0" rtlCol="0" anchor="t"/>
          <a:lstStyle/>
          <a:p>
            <a:pPr marL="0" indent="0">
              <a:lnSpc>
                <a:spcPts val="5500"/>
              </a:lnSpc>
              <a:buNone/>
            </a:pPr>
            <a:r>
              <a:rPr lang="en-US" sz="4400" b="1" dirty="0">
                <a:solidFill>
                  <a:schemeClr val="accent6">
                    <a:lumMod val="75000"/>
                  </a:schemeClr>
                </a:solidFill>
                <a:latin typeface="Lora" pitchFamily="34" charset="0"/>
                <a:ea typeface="Lora" pitchFamily="34" charset="-122"/>
                <a:cs typeface="Lora" pitchFamily="34" charset="-120"/>
              </a:rPr>
              <a:t>Single Entry vs. Double Entry Systems</a:t>
            </a:r>
            <a:endParaRPr lang="en-US" sz="4400" b="1" dirty="0">
              <a:solidFill>
                <a:schemeClr val="accent6">
                  <a:lumMod val="75000"/>
                </a:schemeClr>
              </a:solidFill>
            </a:endParaRPr>
          </a:p>
        </p:txBody>
      </p:sp>
      <p:sp>
        <p:nvSpPr>
          <p:cNvPr id="4" name="Shape 1"/>
          <p:cNvSpPr/>
          <p:nvPr/>
        </p:nvSpPr>
        <p:spPr>
          <a:xfrm>
            <a:off x="837724" y="4889182"/>
            <a:ext cx="6357818" cy="2506266"/>
          </a:xfrm>
          <a:prstGeom prst="roundRect">
            <a:avLst>
              <a:gd name="adj" fmla="val 1433"/>
            </a:avLst>
          </a:prstGeom>
          <a:solidFill>
            <a:srgbClr val="F3E7D4"/>
          </a:solidFill>
          <a:ln/>
        </p:spPr>
      </p:sp>
      <p:sp>
        <p:nvSpPr>
          <p:cNvPr id="5" name="Text 2"/>
          <p:cNvSpPr/>
          <p:nvPr/>
        </p:nvSpPr>
        <p:spPr>
          <a:xfrm>
            <a:off x="1077039" y="5128498"/>
            <a:ext cx="2816185" cy="351949"/>
          </a:xfrm>
          <a:prstGeom prst="rect">
            <a:avLst/>
          </a:prstGeom>
          <a:noFill/>
          <a:ln/>
        </p:spPr>
        <p:txBody>
          <a:bodyPr wrap="none" lIns="0" tIns="0" rIns="0" bIns="0" rtlCol="0" anchor="t"/>
          <a:lstStyle/>
          <a:p>
            <a:pPr marL="0" indent="0">
              <a:lnSpc>
                <a:spcPts val="2750"/>
              </a:lnSpc>
              <a:buNone/>
            </a:pPr>
            <a:r>
              <a:rPr lang="en-US" sz="2200" dirty="0">
                <a:solidFill>
                  <a:srgbClr val="3A3630"/>
                </a:solidFill>
                <a:latin typeface="Lora" pitchFamily="34" charset="0"/>
                <a:ea typeface="Lora" pitchFamily="34" charset="-122"/>
                <a:cs typeface="Lora" pitchFamily="34" charset="-120"/>
              </a:rPr>
              <a:t>Single Entry</a:t>
            </a:r>
            <a:endParaRPr lang="en-US" sz="2200" dirty="0"/>
          </a:p>
        </p:txBody>
      </p:sp>
      <p:sp>
        <p:nvSpPr>
          <p:cNvPr id="6" name="Text 3"/>
          <p:cNvSpPr/>
          <p:nvPr/>
        </p:nvSpPr>
        <p:spPr>
          <a:xfrm>
            <a:off x="1077039" y="5624036"/>
            <a:ext cx="5879187" cy="1149072"/>
          </a:xfrm>
          <a:prstGeom prst="rect">
            <a:avLst/>
          </a:prstGeom>
          <a:noFill/>
          <a:ln/>
        </p:spPr>
        <p:txBody>
          <a:bodyPr wrap="square" lIns="0" tIns="0" rIns="0" bIns="0" rtlCol="0" anchor="t"/>
          <a:lstStyle/>
          <a:p>
            <a:pPr marL="0" indent="0">
              <a:lnSpc>
                <a:spcPts val="3000"/>
              </a:lnSpc>
              <a:buNone/>
            </a:pPr>
            <a:r>
              <a:rPr lang="en-US" sz="1850" dirty="0">
                <a:solidFill>
                  <a:srgbClr val="3A3630"/>
                </a:solidFill>
                <a:latin typeface="Source Sans Pro" pitchFamily="34" charset="0"/>
                <a:ea typeface="Source Sans Pro" pitchFamily="34" charset="-122"/>
                <a:cs typeface="Source Sans Pro" pitchFamily="34" charset="-120"/>
              </a:rPr>
              <a:t>This system records transactions in a single ledger, focusing mainly on cash inflows and outflows. It's simpler but less comprehensive, suitable for small businesses.</a:t>
            </a:r>
            <a:endParaRPr lang="en-US" sz="1850" dirty="0"/>
          </a:p>
        </p:txBody>
      </p:sp>
      <p:sp>
        <p:nvSpPr>
          <p:cNvPr id="7" name="Shape 4"/>
          <p:cNvSpPr/>
          <p:nvPr/>
        </p:nvSpPr>
        <p:spPr>
          <a:xfrm>
            <a:off x="7434858" y="4889182"/>
            <a:ext cx="6357818" cy="2506266"/>
          </a:xfrm>
          <a:prstGeom prst="roundRect">
            <a:avLst>
              <a:gd name="adj" fmla="val 1433"/>
            </a:avLst>
          </a:prstGeom>
          <a:solidFill>
            <a:srgbClr val="F3E7D4"/>
          </a:solidFill>
          <a:ln/>
        </p:spPr>
      </p:sp>
      <p:sp>
        <p:nvSpPr>
          <p:cNvPr id="8" name="Text 5"/>
          <p:cNvSpPr/>
          <p:nvPr/>
        </p:nvSpPr>
        <p:spPr>
          <a:xfrm>
            <a:off x="7674173" y="5128498"/>
            <a:ext cx="2816185" cy="351949"/>
          </a:xfrm>
          <a:prstGeom prst="rect">
            <a:avLst/>
          </a:prstGeom>
          <a:noFill/>
          <a:ln/>
        </p:spPr>
        <p:txBody>
          <a:bodyPr wrap="none" lIns="0" tIns="0" rIns="0" bIns="0" rtlCol="0" anchor="t"/>
          <a:lstStyle/>
          <a:p>
            <a:pPr marL="0" indent="0">
              <a:lnSpc>
                <a:spcPts val="2750"/>
              </a:lnSpc>
              <a:buNone/>
            </a:pPr>
            <a:r>
              <a:rPr lang="en-US" sz="2200" dirty="0">
                <a:solidFill>
                  <a:srgbClr val="3A3630"/>
                </a:solidFill>
                <a:latin typeface="Lora" pitchFamily="34" charset="0"/>
                <a:ea typeface="Lora" pitchFamily="34" charset="-122"/>
                <a:cs typeface="Lora" pitchFamily="34" charset="-120"/>
              </a:rPr>
              <a:t>Double Entry</a:t>
            </a:r>
            <a:endParaRPr lang="en-US" sz="2200" dirty="0"/>
          </a:p>
        </p:txBody>
      </p:sp>
      <p:sp>
        <p:nvSpPr>
          <p:cNvPr id="9" name="Text 6"/>
          <p:cNvSpPr/>
          <p:nvPr/>
        </p:nvSpPr>
        <p:spPr>
          <a:xfrm>
            <a:off x="7674173" y="5624036"/>
            <a:ext cx="5879187" cy="1532096"/>
          </a:xfrm>
          <a:prstGeom prst="rect">
            <a:avLst/>
          </a:prstGeom>
          <a:noFill/>
          <a:ln/>
        </p:spPr>
        <p:txBody>
          <a:bodyPr wrap="square" lIns="0" tIns="0" rIns="0" bIns="0" rtlCol="0" anchor="t"/>
          <a:lstStyle/>
          <a:p>
            <a:pPr marL="0" indent="0">
              <a:lnSpc>
                <a:spcPts val="3000"/>
              </a:lnSpc>
              <a:buNone/>
            </a:pPr>
            <a:r>
              <a:rPr lang="en-US" sz="1850" dirty="0">
                <a:solidFill>
                  <a:srgbClr val="3A3630"/>
                </a:solidFill>
                <a:latin typeface="Source Sans Pro" pitchFamily="34" charset="0"/>
                <a:ea typeface="Source Sans Pro" pitchFamily="34" charset="-122"/>
                <a:cs typeface="Source Sans Pro" pitchFamily="34" charset="-120"/>
              </a:rPr>
              <a:t>This system records each transaction in two separate accounts, ensuring that the accounting equation (assets = liabilities + equity) always balances. It's more complex but provides a more complete financial picture.</a:t>
            </a:r>
            <a:endParaRPr lang="en-US" sz="1850" dirty="0"/>
          </a:p>
        </p:txBody>
      </p:sp>
      <p:sp>
        <p:nvSpPr>
          <p:cNvPr id="10" name="Rectangle 9">
            <a:extLst>
              <a:ext uri="{FF2B5EF4-FFF2-40B4-BE49-F238E27FC236}">
                <a16:creationId xmlns:a16="http://schemas.microsoft.com/office/drawing/2014/main" id="{0918194B-8C73-C3B5-D74B-DCC90D7820D9}"/>
              </a:ext>
            </a:extLst>
          </p:cNvPr>
          <p:cNvSpPr/>
          <p:nvPr/>
        </p:nvSpPr>
        <p:spPr>
          <a:xfrm>
            <a:off x="12731262" y="7748954"/>
            <a:ext cx="1899138" cy="48064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highlight>
                  <a:srgbClr val="FFFFCC"/>
                </a:highlight>
              </a:rPr>
              <a:t>Contin……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2090092-CDEC-5737-4426-CA825B68B531}"/>
              </a:ext>
            </a:extLst>
          </p:cNvPr>
          <p:cNvGraphicFramePr>
            <a:graphicFrameLocks noGrp="1"/>
          </p:cNvGraphicFramePr>
          <p:nvPr>
            <p:extLst>
              <p:ext uri="{D42A27DB-BD31-4B8C-83A1-F6EECF244321}">
                <p14:modId xmlns:p14="http://schemas.microsoft.com/office/powerpoint/2010/main" val="2025364080"/>
              </p:ext>
            </p:extLst>
          </p:nvPr>
        </p:nvGraphicFramePr>
        <p:xfrm>
          <a:off x="0" y="1465384"/>
          <a:ext cx="14630398" cy="6925218"/>
        </p:xfrm>
        <a:graphic>
          <a:graphicData uri="http://schemas.openxmlformats.org/drawingml/2006/table">
            <a:tbl>
              <a:tblPr firstRow="1" bandRow="1">
                <a:tableStyleId>{08FB837D-C827-4EFA-A057-4D05807E0F7C}</a:tableStyleId>
              </a:tblPr>
              <a:tblGrid>
                <a:gridCol w="2873530">
                  <a:extLst>
                    <a:ext uri="{9D8B030D-6E8A-4147-A177-3AD203B41FA5}">
                      <a16:colId xmlns:a16="http://schemas.microsoft.com/office/drawing/2014/main" val="109934809"/>
                    </a:ext>
                  </a:extLst>
                </a:gridCol>
                <a:gridCol w="5907179">
                  <a:extLst>
                    <a:ext uri="{9D8B030D-6E8A-4147-A177-3AD203B41FA5}">
                      <a16:colId xmlns:a16="http://schemas.microsoft.com/office/drawing/2014/main" val="1488831729"/>
                    </a:ext>
                  </a:extLst>
                </a:gridCol>
                <a:gridCol w="5849689">
                  <a:extLst>
                    <a:ext uri="{9D8B030D-6E8A-4147-A177-3AD203B41FA5}">
                      <a16:colId xmlns:a16="http://schemas.microsoft.com/office/drawing/2014/main" val="3271786532"/>
                    </a:ext>
                  </a:extLst>
                </a:gridCol>
              </a:tblGrid>
              <a:tr h="689581">
                <a:tc>
                  <a:txBody>
                    <a:bodyPr/>
                    <a:lstStyle/>
                    <a:p>
                      <a:pPr algn="ctr"/>
                      <a:r>
                        <a:rPr lang="en-IN" sz="2400" dirty="0">
                          <a:solidFill>
                            <a:schemeClr val="tx1"/>
                          </a:solidFill>
                        </a:rPr>
                        <a:t>Basis</a:t>
                      </a:r>
                    </a:p>
                  </a:txBody>
                  <a:tcPr/>
                </a:tc>
                <a:tc>
                  <a:txBody>
                    <a:bodyPr/>
                    <a:lstStyle/>
                    <a:p>
                      <a:pPr algn="ctr"/>
                      <a:r>
                        <a:rPr lang="en-IN" sz="2400" dirty="0">
                          <a:solidFill>
                            <a:schemeClr val="tx1"/>
                          </a:solidFill>
                        </a:rPr>
                        <a:t>Single Entry System</a:t>
                      </a:r>
                    </a:p>
                  </a:txBody>
                  <a:tcPr/>
                </a:tc>
                <a:tc>
                  <a:txBody>
                    <a:bodyPr/>
                    <a:lstStyle/>
                    <a:p>
                      <a:pPr algn="ctr"/>
                      <a:r>
                        <a:rPr lang="en-IN" sz="2400" dirty="0">
                          <a:solidFill>
                            <a:schemeClr val="tx1"/>
                          </a:solidFill>
                        </a:rPr>
                        <a:t>Double Entry System</a:t>
                      </a:r>
                    </a:p>
                  </a:txBody>
                  <a:tcPr/>
                </a:tc>
                <a:extLst>
                  <a:ext uri="{0D108BD9-81ED-4DB2-BD59-A6C34878D82A}">
                    <a16:rowId xmlns:a16="http://schemas.microsoft.com/office/drawing/2014/main" val="3153368963"/>
                  </a:ext>
                </a:extLst>
              </a:tr>
              <a:tr h="689581">
                <a:tc>
                  <a:txBody>
                    <a:bodyPr/>
                    <a:lstStyle/>
                    <a:p>
                      <a:pPr algn="ctr"/>
                      <a:r>
                        <a:rPr lang="en-US" sz="2400" dirty="0">
                          <a:solidFill>
                            <a:schemeClr val="tx1"/>
                          </a:solidFill>
                        </a:rPr>
                        <a:t>1</a:t>
                      </a:r>
                      <a:endParaRPr lang="en-IN" sz="2400" dirty="0">
                        <a:solidFill>
                          <a:schemeClr val="tx1"/>
                        </a:solidFill>
                      </a:endParaRPr>
                    </a:p>
                  </a:txBody>
                  <a:tcPr/>
                </a:tc>
                <a:tc>
                  <a:txBody>
                    <a:bodyPr/>
                    <a:lstStyle/>
                    <a:p>
                      <a:pPr algn="ctr"/>
                      <a:r>
                        <a:rPr lang="en-US" sz="2400" dirty="0">
                          <a:solidFill>
                            <a:schemeClr val="tx1"/>
                          </a:solidFill>
                        </a:rPr>
                        <a:t>Essay to detect the errors</a:t>
                      </a:r>
                      <a:endParaRPr lang="en-IN" sz="2400" dirty="0">
                        <a:solidFill>
                          <a:schemeClr val="tx1"/>
                        </a:solidFill>
                      </a:endParaRPr>
                    </a:p>
                  </a:txBody>
                  <a:tcPr/>
                </a:tc>
                <a:tc>
                  <a:txBody>
                    <a:bodyPr/>
                    <a:lstStyle/>
                    <a:p>
                      <a:pPr algn="ctr"/>
                      <a:r>
                        <a:rPr lang="en-US" sz="2400" dirty="0">
                          <a:solidFill>
                            <a:schemeClr val="tx1"/>
                          </a:solidFill>
                        </a:rPr>
                        <a:t>Difficult to detect the errors</a:t>
                      </a:r>
                      <a:endParaRPr lang="en-IN" sz="2400" dirty="0">
                        <a:solidFill>
                          <a:schemeClr val="tx1"/>
                        </a:solidFill>
                      </a:endParaRPr>
                    </a:p>
                  </a:txBody>
                  <a:tcPr/>
                </a:tc>
                <a:extLst>
                  <a:ext uri="{0D108BD9-81ED-4DB2-BD59-A6C34878D82A}">
                    <a16:rowId xmlns:a16="http://schemas.microsoft.com/office/drawing/2014/main" val="1284662160"/>
                  </a:ext>
                </a:extLst>
              </a:tr>
              <a:tr h="769294">
                <a:tc>
                  <a:txBody>
                    <a:bodyPr/>
                    <a:lstStyle/>
                    <a:p>
                      <a:pPr algn="ctr"/>
                      <a:r>
                        <a:rPr lang="en-US" sz="2400" dirty="0">
                          <a:solidFill>
                            <a:schemeClr val="tx1"/>
                          </a:solidFill>
                        </a:rPr>
                        <a:t>2</a:t>
                      </a:r>
                      <a:endParaRPr lang="en-IN" sz="2400" dirty="0">
                        <a:solidFill>
                          <a:schemeClr val="tx1"/>
                        </a:solidFill>
                      </a:endParaRPr>
                    </a:p>
                  </a:txBody>
                  <a:tcPr/>
                </a:tc>
                <a:tc>
                  <a:txBody>
                    <a:bodyPr/>
                    <a:lstStyle/>
                    <a:p>
                      <a:pPr algn="ctr" fontAlgn="t" latinLnBrk="0"/>
                      <a:r>
                        <a:rPr lang="en-US" sz="2400" b="0" dirty="0">
                          <a:solidFill>
                            <a:schemeClr val="tx1"/>
                          </a:solidFill>
                          <a:effectLst/>
                        </a:rPr>
                        <a:t>Based on the cash book</a:t>
                      </a:r>
                    </a:p>
                  </a:txBody>
                  <a:tcPr/>
                </a:tc>
                <a:tc>
                  <a:txBody>
                    <a:bodyPr/>
                    <a:lstStyle/>
                    <a:p>
                      <a:pPr algn="ctr" fontAlgn="t" latinLnBrk="0"/>
                      <a:r>
                        <a:rPr lang="en-US" sz="2400" b="0" dirty="0">
                          <a:solidFill>
                            <a:schemeClr val="tx1"/>
                          </a:solidFill>
                          <a:effectLst/>
                        </a:rPr>
                        <a:t>Based on the principles of debit and credit</a:t>
                      </a:r>
                    </a:p>
                  </a:txBody>
                  <a:tcPr/>
                </a:tc>
                <a:extLst>
                  <a:ext uri="{0D108BD9-81ED-4DB2-BD59-A6C34878D82A}">
                    <a16:rowId xmlns:a16="http://schemas.microsoft.com/office/drawing/2014/main" val="35598572"/>
                  </a:ext>
                </a:extLst>
              </a:tr>
              <a:tr h="769294">
                <a:tc>
                  <a:txBody>
                    <a:bodyPr/>
                    <a:lstStyle/>
                    <a:p>
                      <a:pPr algn="ctr" fontAlgn="t" latinLnBrk="0"/>
                      <a:r>
                        <a:rPr lang="en-US" sz="2400" b="0" dirty="0">
                          <a:solidFill>
                            <a:schemeClr val="tx1"/>
                          </a:solidFill>
                          <a:effectLst/>
                        </a:rPr>
                        <a:t>3</a:t>
                      </a:r>
                    </a:p>
                  </a:txBody>
                  <a:tcPr/>
                </a:tc>
                <a:tc>
                  <a:txBody>
                    <a:bodyPr/>
                    <a:lstStyle/>
                    <a:p>
                      <a:pPr algn="ctr" fontAlgn="t" latinLnBrk="0"/>
                      <a:r>
                        <a:rPr lang="en-US" sz="2400" b="0" dirty="0">
                          <a:solidFill>
                            <a:schemeClr val="tx1"/>
                          </a:solidFill>
                          <a:effectLst/>
                        </a:rPr>
                        <a:t>Simple and easy to maintain</a:t>
                      </a:r>
                    </a:p>
                  </a:txBody>
                  <a:tcPr/>
                </a:tc>
                <a:tc>
                  <a:txBody>
                    <a:bodyPr/>
                    <a:lstStyle/>
                    <a:p>
                      <a:pPr algn="ctr" fontAlgn="t" latinLnBrk="0"/>
                      <a:r>
                        <a:rPr lang="en-US" sz="2400" b="0" dirty="0">
                          <a:solidFill>
                            <a:schemeClr val="tx1"/>
                          </a:solidFill>
                          <a:effectLst/>
                        </a:rPr>
                        <a:t>More complex and requires proper knowledge</a:t>
                      </a:r>
                    </a:p>
                  </a:txBody>
                  <a:tcPr/>
                </a:tc>
                <a:extLst>
                  <a:ext uri="{0D108BD9-81ED-4DB2-BD59-A6C34878D82A}">
                    <a16:rowId xmlns:a16="http://schemas.microsoft.com/office/drawing/2014/main" val="3696828899"/>
                  </a:ext>
                </a:extLst>
              </a:tr>
              <a:tr h="769294">
                <a:tc>
                  <a:txBody>
                    <a:bodyPr/>
                    <a:lstStyle/>
                    <a:p>
                      <a:pPr algn="ctr" fontAlgn="t" latinLnBrk="0"/>
                      <a:r>
                        <a:rPr lang="en-US" sz="2400" b="0" dirty="0">
                          <a:solidFill>
                            <a:schemeClr val="tx1"/>
                          </a:solidFill>
                          <a:effectLst/>
                        </a:rPr>
                        <a:t>4</a:t>
                      </a:r>
                      <a:endParaRPr lang="en-IN" sz="2400" b="0" dirty="0">
                        <a:solidFill>
                          <a:schemeClr val="tx1"/>
                        </a:solidFill>
                        <a:effectLst/>
                      </a:endParaRPr>
                    </a:p>
                  </a:txBody>
                  <a:tcPr/>
                </a:tc>
                <a:tc>
                  <a:txBody>
                    <a:bodyPr/>
                    <a:lstStyle/>
                    <a:p>
                      <a:pPr algn="ctr" fontAlgn="t" latinLnBrk="0"/>
                      <a:r>
                        <a:rPr lang="en-US" sz="2400" b="0" dirty="0">
                          <a:solidFill>
                            <a:schemeClr val="tx1"/>
                          </a:solidFill>
                          <a:effectLst/>
                        </a:rPr>
                        <a:t>Records only cash and personal accounts</a:t>
                      </a:r>
                    </a:p>
                  </a:txBody>
                  <a:tcPr/>
                </a:tc>
                <a:tc>
                  <a:txBody>
                    <a:bodyPr/>
                    <a:lstStyle/>
                    <a:p>
                      <a:pPr algn="ctr" fontAlgn="t" latinLnBrk="0"/>
                      <a:r>
                        <a:rPr lang="en-US" sz="2400" b="0" dirty="0">
                          <a:solidFill>
                            <a:schemeClr val="tx1"/>
                          </a:solidFill>
                          <a:effectLst/>
                        </a:rPr>
                        <a:t>Records all types of accounts and transactions</a:t>
                      </a:r>
                    </a:p>
                  </a:txBody>
                  <a:tcPr/>
                </a:tc>
                <a:extLst>
                  <a:ext uri="{0D108BD9-81ED-4DB2-BD59-A6C34878D82A}">
                    <a16:rowId xmlns:a16="http://schemas.microsoft.com/office/drawing/2014/main" val="579500585"/>
                  </a:ext>
                </a:extLst>
              </a:tr>
              <a:tr h="769294">
                <a:tc>
                  <a:txBody>
                    <a:bodyPr/>
                    <a:lstStyle/>
                    <a:p>
                      <a:pPr algn="ctr" fontAlgn="t" latinLnBrk="0"/>
                      <a:r>
                        <a:rPr lang="en-US" sz="2400" b="0" dirty="0">
                          <a:solidFill>
                            <a:schemeClr val="tx1"/>
                          </a:solidFill>
                          <a:effectLst/>
                        </a:rPr>
                        <a:t>5</a:t>
                      </a:r>
                      <a:endParaRPr lang="en-IN" sz="2400" b="0" dirty="0">
                        <a:solidFill>
                          <a:schemeClr val="tx1"/>
                        </a:solidFill>
                        <a:effectLst/>
                      </a:endParaRPr>
                    </a:p>
                  </a:txBody>
                  <a:tcPr/>
                </a:tc>
                <a:tc>
                  <a:txBody>
                    <a:bodyPr/>
                    <a:lstStyle/>
                    <a:p>
                      <a:pPr algn="ctr" fontAlgn="t" latinLnBrk="0"/>
                      <a:r>
                        <a:rPr lang="en-IN" sz="2400" b="0" dirty="0">
                          <a:solidFill>
                            <a:schemeClr val="tx1"/>
                          </a:solidFill>
                          <a:effectLst/>
                        </a:rPr>
                        <a:t>Provides limited financial information</a:t>
                      </a:r>
                    </a:p>
                  </a:txBody>
                  <a:tcPr/>
                </a:tc>
                <a:tc>
                  <a:txBody>
                    <a:bodyPr/>
                    <a:lstStyle/>
                    <a:p>
                      <a:pPr algn="ctr" fontAlgn="t" latinLnBrk="0"/>
                      <a:r>
                        <a:rPr lang="en-IN" sz="2400" b="0" dirty="0">
                          <a:solidFill>
                            <a:schemeClr val="tx1"/>
                          </a:solidFill>
                          <a:effectLst/>
                        </a:rPr>
                        <a:t>Provides comprehensive financial information</a:t>
                      </a:r>
                    </a:p>
                  </a:txBody>
                  <a:tcPr/>
                </a:tc>
                <a:extLst>
                  <a:ext uri="{0D108BD9-81ED-4DB2-BD59-A6C34878D82A}">
                    <a16:rowId xmlns:a16="http://schemas.microsoft.com/office/drawing/2014/main" val="3893237286"/>
                  </a:ext>
                </a:extLst>
              </a:tr>
              <a:tr h="769294">
                <a:tc>
                  <a:txBody>
                    <a:bodyPr/>
                    <a:lstStyle/>
                    <a:p>
                      <a:pPr algn="ctr" fontAlgn="t" latinLnBrk="0"/>
                      <a:r>
                        <a:rPr lang="en-US" sz="2400" b="0" dirty="0">
                          <a:solidFill>
                            <a:schemeClr val="tx1"/>
                          </a:solidFill>
                          <a:effectLst/>
                        </a:rPr>
                        <a:t>6</a:t>
                      </a:r>
                      <a:endParaRPr lang="en-IN" sz="2400" b="0" dirty="0">
                        <a:solidFill>
                          <a:schemeClr val="tx1"/>
                        </a:solidFill>
                        <a:effectLst/>
                      </a:endParaRPr>
                    </a:p>
                  </a:txBody>
                  <a:tcPr/>
                </a:tc>
                <a:tc>
                  <a:txBody>
                    <a:bodyPr/>
                    <a:lstStyle/>
                    <a:p>
                      <a:pPr algn="ctr" fontAlgn="t" latinLnBrk="0"/>
                      <a:r>
                        <a:rPr lang="en-IN" sz="2400" b="0" dirty="0">
                          <a:solidFill>
                            <a:schemeClr val="tx1"/>
                          </a:solidFill>
                          <a:effectLst/>
                        </a:rPr>
                        <a:t>Suitable for small businesses</a:t>
                      </a:r>
                    </a:p>
                  </a:txBody>
                  <a:tcPr/>
                </a:tc>
                <a:tc>
                  <a:txBody>
                    <a:bodyPr/>
                    <a:lstStyle/>
                    <a:p>
                      <a:pPr algn="ctr" fontAlgn="t" latinLnBrk="0"/>
                      <a:r>
                        <a:rPr lang="en-US" sz="2400" b="0" dirty="0">
                          <a:solidFill>
                            <a:schemeClr val="tx1"/>
                          </a:solidFill>
                          <a:effectLst/>
                        </a:rPr>
                        <a:t>Suitable for large businesses and organizations</a:t>
                      </a:r>
                    </a:p>
                  </a:txBody>
                  <a:tcPr/>
                </a:tc>
                <a:extLst>
                  <a:ext uri="{0D108BD9-81ED-4DB2-BD59-A6C34878D82A}">
                    <a16:rowId xmlns:a16="http://schemas.microsoft.com/office/drawing/2014/main" val="2978070861"/>
                  </a:ext>
                </a:extLst>
              </a:tr>
              <a:tr h="769294">
                <a:tc>
                  <a:txBody>
                    <a:bodyPr/>
                    <a:lstStyle/>
                    <a:p>
                      <a:pPr algn="ctr" fontAlgn="t" latinLnBrk="0"/>
                      <a:r>
                        <a:rPr lang="en-US" sz="2400" b="0" dirty="0">
                          <a:solidFill>
                            <a:schemeClr val="tx1"/>
                          </a:solidFill>
                          <a:effectLst/>
                        </a:rPr>
                        <a:t>7</a:t>
                      </a:r>
                      <a:endParaRPr lang="en-IN" sz="2400" b="0" dirty="0">
                        <a:solidFill>
                          <a:schemeClr val="tx1"/>
                        </a:solidFill>
                        <a:effectLst/>
                      </a:endParaRPr>
                    </a:p>
                  </a:txBody>
                  <a:tcPr/>
                </a:tc>
                <a:tc>
                  <a:txBody>
                    <a:bodyPr/>
                    <a:lstStyle/>
                    <a:p>
                      <a:pPr algn="ctr" fontAlgn="t" latinLnBrk="0"/>
                      <a:r>
                        <a:rPr lang="en-US" sz="2400" b="0" dirty="0">
                          <a:solidFill>
                            <a:schemeClr val="tx1"/>
                          </a:solidFill>
                          <a:effectLst/>
                        </a:rPr>
                        <a:t>No trial balance or balance sheet is prepared</a:t>
                      </a:r>
                    </a:p>
                  </a:txBody>
                  <a:tcPr/>
                </a:tc>
                <a:tc>
                  <a:txBody>
                    <a:bodyPr/>
                    <a:lstStyle/>
                    <a:p>
                      <a:pPr algn="ctr" fontAlgn="t" latinLnBrk="0"/>
                      <a:r>
                        <a:rPr lang="en-US" sz="2400" b="0" dirty="0">
                          <a:solidFill>
                            <a:schemeClr val="tx1"/>
                          </a:solidFill>
                          <a:effectLst/>
                        </a:rPr>
                        <a:t>Trial balance and balance sheet are prepared</a:t>
                      </a:r>
                    </a:p>
                  </a:txBody>
                  <a:tcPr/>
                </a:tc>
                <a:extLst>
                  <a:ext uri="{0D108BD9-81ED-4DB2-BD59-A6C34878D82A}">
                    <a16:rowId xmlns:a16="http://schemas.microsoft.com/office/drawing/2014/main" val="3481608430"/>
                  </a:ext>
                </a:extLst>
              </a:tr>
              <a:tr h="769294">
                <a:tc>
                  <a:txBody>
                    <a:bodyPr/>
                    <a:lstStyle/>
                    <a:p>
                      <a:pPr algn="ctr" fontAlgn="t" latinLnBrk="0"/>
                      <a:r>
                        <a:rPr lang="en-US" sz="2400" b="0" dirty="0">
                          <a:solidFill>
                            <a:schemeClr val="tx1"/>
                          </a:solidFill>
                          <a:effectLst/>
                        </a:rPr>
                        <a:t>8</a:t>
                      </a:r>
                      <a:endParaRPr lang="en-IN" sz="2400" b="0" dirty="0">
                        <a:solidFill>
                          <a:schemeClr val="tx1"/>
                        </a:solidFill>
                        <a:effectLst/>
                      </a:endParaRPr>
                    </a:p>
                  </a:txBody>
                  <a:tcPr/>
                </a:tc>
                <a:tc>
                  <a:txBody>
                    <a:bodyPr/>
                    <a:lstStyle/>
                    <a:p>
                      <a:pPr algn="ctr" fontAlgn="t" latinLnBrk="0"/>
                      <a:r>
                        <a:rPr lang="en-IN" sz="2400" b="0" dirty="0">
                          <a:solidFill>
                            <a:schemeClr val="tx1"/>
                          </a:solidFill>
                          <a:effectLst/>
                        </a:rPr>
                        <a:t>Lacks internal control measures</a:t>
                      </a:r>
                    </a:p>
                  </a:txBody>
                  <a:tcPr/>
                </a:tc>
                <a:tc>
                  <a:txBody>
                    <a:bodyPr/>
                    <a:lstStyle/>
                    <a:p>
                      <a:pPr algn="ctr" fontAlgn="t" latinLnBrk="0"/>
                      <a:r>
                        <a:rPr lang="en-US" sz="2400" b="0" dirty="0">
                          <a:solidFill>
                            <a:schemeClr val="tx1"/>
                          </a:solidFill>
                          <a:effectLst/>
                        </a:rPr>
                        <a:t>Offers better internal control measures</a:t>
                      </a:r>
                    </a:p>
                  </a:txBody>
                  <a:tcPr/>
                </a:tc>
                <a:extLst>
                  <a:ext uri="{0D108BD9-81ED-4DB2-BD59-A6C34878D82A}">
                    <a16:rowId xmlns:a16="http://schemas.microsoft.com/office/drawing/2014/main" val="3166785932"/>
                  </a:ext>
                </a:extLst>
              </a:tr>
            </a:tbl>
          </a:graphicData>
        </a:graphic>
      </p:graphicFrame>
    </p:spTree>
    <p:extLst>
      <p:ext uri="{BB962C8B-B14F-4D97-AF65-F5344CB8AC3E}">
        <p14:creationId xmlns:p14="http://schemas.microsoft.com/office/powerpoint/2010/main" val="4197606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28CC3E-3D0A-C4B0-AF9D-4C289A2DF3EE}"/>
              </a:ext>
            </a:extLst>
          </p:cNvPr>
          <p:cNvPicPr>
            <a:picLocks noChangeAspect="1"/>
          </p:cNvPicPr>
          <p:nvPr/>
        </p:nvPicPr>
        <p:blipFill>
          <a:blip r:embed="rId2"/>
          <a:stretch>
            <a:fillRect/>
          </a:stretch>
        </p:blipFill>
        <p:spPr>
          <a:xfrm>
            <a:off x="10527323" y="1395046"/>
            <a:ext cx="4084089" cy="6834555"/>
          </a:xfrm>
          <a:prstGeom prst="rect">
            <a:avLst/>
          </a:prstGeom>
        </p:spPr>
      </p:pic>
      <p:sp>
        <p:nvSpPr>
          <p:cNvPr id="5" name="TextBox 4">
            <a:extLst>
              <a:ext uri="{FF2B5EF4-FFF2-40B4-BE49-F238E27FC236}">
                <a16:creationId xmlns:a16="http://schemas.microsoft.com/office/drawing/2014/main" id="{1D39AFC2-6EBD-F2DB-E35E-A5C0FF2F5137}"/>
              </a:ext>
            </a:extLst>
          </p:cNvPr>
          <p:cNvSpPr txBox="1"/>
          <p:nvPr/>
        </p:nvSpPr>
        <p:spPr>
          <a:xfrm>
            <a:off x="18988" y="1395046"/>
            <a:ext cx="10508335" cy="6863417"/>
          </a:xfrm>
          <a:prstGeom prst="rect">
            <a:avLst/>
          </a:prstGeom>
          <a:noFill/>
        </p:spPr>
        <p:txBody>
          <a:bodyPr wrap="square" rtlCol="0">
            <a:spAutoFit/>
          </a:bodyPr>
          <a:lstStyle/>
          <a:p>
            <a:pPr algn="ctr"/>
            <a:r>
              <a:rPr lang="en-IN" sz="3600" b="1" dirty="0">
                <a:solidFill>
                  <a:schemeClr val="accent6">
                    <a:lumMod val="75000"/>
                  </a:schemeClr>
                </a:solidFill>
                <a:latin typeface="Times New Roman" panose="02020603050405020304" pitchFamily="18" charset="0"/>
                <a:cs typeface="Times New Roman" panose="02020603050405020304" pitchFamily="18" charset="0"/>
              </a:rPr>
              <a:t>Users of accounting information :</a:t>
            </a:r>
            <a:endParaRPr lang="en-IN" sz="3600" b="0" i="0" u="none" strike="noStrike" baseline="0" dirty="0">
              <a:latin typeface="Times New Roman" panose="02020603050405020304" pitchFamily="18" charset="0"/>
              <a:cs typeface="Times New Roman" panose="02020603050405020304" pitchFamily="18" charset="0"/>
            </a:endParaRPr>
          </a:p>
          <a:p>
            <a:pPr algn="l"/>
            <a:r>
              <a:rPr lang="en-IN" sz="2000" b="0" i="0" u="none" strike="noStrike" baseline="0" dirty="0">
                <a:latin typeface="Times New Roman" panose="02020603050405020304" pitchFamily="18" charset="0"/>
              </a:rPr>
              <a:t>The users of accounting </a:t>
            </a:r>
            <a:r>
              <a:rPr lang="en-US" sz="2000" b="0" i="0" u="none" strike="noStrike" baseline="0" dirty="0">
                <a:latin typeface="Times New Roman" panose="02020603050405020304" pitchFamily="18" charset="0"/>
              </a:rPr>
              <a:t>can be divided in two board groups:</a:t>
            </a:r>
            <a:endParaRPr lang="en-IN" sz="2000" b="1" dirty="0">
              <a:solidFill>
                <a:schemeClr val="accent6">
                  <a:lumMod val="75000"/>
                </a:schemeClr>
              </a:solidFill>
              <a:latin typeface="Times New Roman" panose="02020603050405020304" pitchFamily="18" charset="0"/>
            </a:endParaRPr>
          </a:p>
          <a:p>
            <a:pPr marL="342900" indent="-342900" algn="l">
              <a:buAutoNum type="arabicPeriod"/>
            </a:pPr>
            <a:r>
              <a:rPr lang="en-IN" sz="2000" b="1" i="0" u="none" strike="noStrike" baseline="0" dirty="0">
                <a:solidFill>
                  <a:schemeClr val="accent6">
                    <a:lumMod val="75000"/>
                  </a:schemeClr>
                </a:solidFill>
                <a:latin typeface="Times New Roman" panose="02020603050405020304" pitchFamily="18" charset="0"/>
              </a:rPr>
              <a:t>Internal Users:</a:t>
            </a:r>
          </a:p>
          <a:p>
            <a:pPr marL="342900" indent="-342900" algn="l">
              <a:buAutoNum type="arabicPeriod"/>
            </a:pPr>
            <a:endParaRPr lang="en-IN" sz="2000" b="1" dirty="0">
              <a:solidFill>
                <a:schemeClr val="accent6">
                  <a:lumMod val="75000"/>
                </a:schemeClr>
              </a:solidFill>
              <a:latin typeface="Times New Roman" panose="02020603050405020304" pitchFamily="18" charset="0"/>
            </a:endParaRPr>
          </a:p>
          <a:p>
            <a:pPr algn="l"/>
            <a:r>
              <a:rPr lang="en-US" sz="2000" b="1" i="0" u="none" strike="noStrike" baseline="0" dirty="0">
                <a:latin typeface="Times New Roman" panose="02020603050405020304" pitchFamily="18" charset="0"/>
              </a:rPr>
              <a:t>Managers: </a:t>
            </a:r>
            <a:r>
              <a:rPr lang="en-US" sz="2000" b="0" i="0" u="none" strike="noStrike" baseline="0" dirty="0">
                <a:latin typeface="Times New Roman" panose="02020603050405020304" pitchFamily="18" charset="0"/>
              </a:rPr>
              <a:t>These are the persons who manage the business, i.e. management at he top, middle and lower levels. Their requirements of information are different because they make different types of decisions.</a:t>
            </a:r>
          </a:p>
          <a:p>
            <a:pPr algn="l"/>
            <a:r>
              <a:rPr lang="en-US" sz="2000" b="1" u="none" strike="noStrike" baseline="0" dirty="0">
                <a:solidFill>
                  <a:srgbClr val="000000"/>
                </a:solidFill>
                <a:latin typeface="Times New Roman" panose="02020603050405020304" pitchFamily="18" charset="0"/>
              </a:rPr>
              <a:t>Owners : </a:t>
            </a:r>
            <a:r>
              <a:rPr lang="en-US" sz="2000" b="0" i="0" u="none" strike="noStrike" baseline="0" dirty="0">
                <a:solidFill>
                  <a:srgbClr val="000000"/>
                </a:solidFill>
                <a:latin typeface="Times New Roman" panose="02020603050405020304" pitchFamily="18" charset="0"/>
              </a:rPr>
              <a:t>The owners provide funds for the operations of a business and they want to know whether their funds are being properly used or not. They need accounting information to know the profitability and the financial position of the concern in which they have invested their funds. </a:t>
            </a:r>
            <a:endParaRPr lang="en-US" sz="2000" dirty="0">
              <a:solidFill>
                <a:srgbClr val="000000"/>
              </a:solidFill>
              <a:latin typeface="Times New Roman" panose="02020603050405020304" pitchFamily="18" charset="0"/>
            </a:endParaRPr>
          </a:p>
          <a:p>
            <a:pPr algn="l"/>
            <a:r>
              <a:rPr lang="en-US" sz="2000" b="1" i="0" u="none" strike="noStrike" baseline="0" dirty="0">
                <a:latin typeface="Times New Roman" panose="02020603050405020304" pitchFamily="18" charset="0"/>
              </a:rPr>
              <a:t>Employees :</a:t>
            </a:r>
            <a:r>
              <a:rPr lang="en-US" sz="2000" b="0" i="0" u="none" strike="noStrike" baseline="0" dirty="0">
                <a:latin typeface="Times New Roman" panose="02020603050405020304" pitchFamily="18" charset="0"/>
              </a:rPr>
              <a:t> To understand job security, bonuses, or salary increments . Example: Workers review the company’s financial stability before seeking benefits.</a:t>
            </a:r>
          </a:p>
          <a:p>
            <a:pPr algn="l"/>
            <a:endParaRPr lang="en-US" sz="2000" b="0" i="0" u="none" strike="noStrike" baseline="0" dirty="0">
              <a:latin typeface="Times New Roman" panose="02020603050405020304" pitchFamily="18" charset="0"/>
            </a:endParaRPr>
          </a:p>
          <a:p>
            <a:pPr algn="l"/>
            <a:r>
              <a:rPr lang="en-US" sz="2000" b="1" dirty="0">
                <a:solidFill>
                  <a:schemeClr val="accent6">
                    <a:lumMod val="75000"/>
                  </a:schemeClr>
                </a:solidFill>
                <a:latin typeface="Times New Roman" panose="02020603050405020304" pitchFamily="18" charset="0"/>
              </a:rPr>
              <a:t>2. External users :</a:t>
            </a:r>
          </a:p>
          <a:p>
            <a:pPr algn="l"/>
            <a:endParaRPr lang="en-US" sz="2000" b="1" dirty="0">
              <a:solidFill>
                <a:schemeClr val="accent6">
                  <a:lumMod val="75000"/>
                </a:schemeClr>
              </a:solidFill>
              <a:latin typeface="Times New Roman" panose="02020603050405020304" pitchFamily="18" charset="0"/>
            </a:endParaRPr>
          </a:p>
          <a:p>
            <a:pPr algn="l"/>
            <a:r>
              <a:rPr lang="en-US" sz="2000" b="1" i="0" u="none" strike="noStrike" baseline="0" dirty="0">
                <a:latin typeface="Times New Roman" panose="02020603050405020304" pitchFamily="18" charset="0"/>
              </a:rPr>
              <a:t>Investors: </a:t>
            </a:r>
            <a:r>
              <a:rPr lang="en-US" sz="2000" b="0" i="0" u="none" strike="noStrike" baseline="0" dirty="0">
                <a:latin typeface="Times New Roman" panose="02020603050405020304" pitchFamily="18" charset="0"/>
              </a:rPr>
              <a:t>Those who are interested in buying the shares of company are naturally interested in the financial statements to know how safe the investment already made is and how safe the proposed investments will be.</a:t>
            </a:r>
          </a:p>
          <a:p>
            <a:pPr algn="l"/>
            <a:endParaRPr lang="en-US" sz="2000" b="0" i="0" u="none" strike="noStrike" baseline="0" dirty="0">
              <a:latin typeface="Times New Roman" panose="02020603050405020304" pitchFamily="18" charset="0"/>
            </a:endParaRPr>
          </a:p>
          <a:p>
            <a:pPr algn="l"/>
            <a:endParaRPr lang="en-IN" sz="4400" dirty="0">
              <a:solidFill>
                <a:schemeClr val="accent6">
                  <a:lumMod val="75000"/>
                </a:schemeClr>
              </a:solidFill>
            </a:endParaRPr>
          </a:p>
        </p:txBody>
      </p:sp>
    </p:spTree>
    <p:extLst>
      <p:ext uri="{BB962C8B-B14F-4D97-AF65-F5344CB8AC3E}">
        <p14:creationId xmlns:p14="http://schemas.microsoft.com/office/powerpoint/2010/main" val="2746286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CCF5C51-45A5-4EAE-E8B5-D03FAD51216A}"/>
              </a:ext>
            </a:extLst>
          </p:cNvPr>
          <p:cNvSpPr txBox="1"/>
          <p:nvPr/>
        </p:nvSpPr>
        <p:spPr>
          <a:xfrm>
            <a:off x="128955" y="1711568"/>
            <a:ext cx="10398368" cy="6524863"/>
          </a:xfrm>
          <a:prstGeom prst="rect">
            <a:avLst/>
          </a:prstGeom>
          <a:noFill/>
        </p:spPr>
        <p:txBody>
          <a:bodyPr wrap="square" rtlCol="0">
            <a:spAutoFit/>
          </a:bodyPr>
          <a:lstStyle/>
          <a:p>
            <a:pPr algn="l"/>
            <a:r>
              <a:rPr lang="en-US" sz="2000" b="1" i="0" u="none" strike="noStrike" baseline="0" dirty="0">
                <a:latin typeface="Times New Roman" panose="02020603050405020304" pitchFamily="18" charset="0"/>
              </a:rPr>
              <a:t>Customers: </a:t>
            </a:r>
            <a:r>
              <a:rPr lang="en-US" sz="2000" b="0" i="0" u="none" strike="noStrike" baseline="0" dirty="0">
                <a:latin typeface="Times New Roman" panose="02020603050405020304" pitchFamily="18" charset="0"/>
              </a:rPr>
              <a:t>They are also concerned with the stability and profitability of the enterprise. They may be interested in knowing the financial strength of the company to rent it for further decisions relating to purchase of</a:t>
            </a:r>
            <a:r>
              <a:rPr lang="en-US" sz="2000" dirty="0">
                <a:latin typeface="Times New Roman" panose="02020603050405020304" pitchFamily="18" charset="0"/>
              </a:rPr>
              <a:t> </a:t>
            </a:r>
            <a:r>
              <a:rPr lang="en-IN" sz="2000" b="0" i="0" u="none" strike="noStrike" baseline="0" dirty="0">
                <a:latin typeface="Times New Roman" panose="02020603050405020304" pitchFamily="18" charset="0"/>
              </a:rPr>
              <a:t>goods.</a:t>
            </a:r>
          </a:p>
          <a:p>
            <a:pPr algn="l"/>
            <a:endParaRPr lang="en-IN" sz="2000" b="0" i="0" u="none" strike="noStrike" baseline="0" dirty="0">
              <a:latin typeface="Times New Roman" panose="02020603050405020304" pitchFamily="18" charset="0"/>
            </a:endParaRPr>
          </a:p>
          <a:p>
            <a:pPr algn="l"/>
            <a:r>
              <a:rPr lang="en-US" sz="2000" b="1" i="0" u="none" strike="noStrike" baseline="0" dirty="0">
                <a:latin typeface="Times New Roman" panose="02020603050405020304" pitchFamily="18" charset="0"/>
              </a:rPr>
              <a:t>Government: </a:t>
            </a:r>
            <a:r>
              <a:rPr lang="en-US" sz="2000" b="0" i="0" u="none" strike="noStrike" baseline="0" dirty="0">
                <a:latin typeface="Times New Roman" panose="02020603050405020304" pitchFamily="18" charset="0"/>
              </a:rPr>
              <a:t>Governments all over the world are using financial statements for compiling statistics</a:t>
            </a:r>
          </a:p>
          <a:p>
            <a:pPr algn="l"/>
            <a:r>
              <a:rPr lang="en-US" sz="2000" b="0" i="0" u="none" strike="noStrike" baseline="0" dirty="0">
                <a:latin typeface="Times New Roman" panose="02020603050405020304" pitchFamily="18" charset="0"/>
              </a:rPr>
              <a:t>concerning business which, in turn, helps in compiling national accounts. The financial statements are useful for tax </a:t>
            </a:r>
            <a:r>
              <a:rPr lang="en-IN" sz="2000" b="0" i="0" u="none" strike="noStrike" baseline="0" dirty="0">
                <a:latin typeface="Times New Roman" panose="02020603050405020304" pitchFamily="18" charset="0"/>
              </a:rPr>
              <a:t>authorities for calculating taxes.</a:t>
            </a:r>
          </a:p>
          <a:p>
            <a:pPr algn="l"/>
            <a:endParaRPr lang="en-IN" sz="2000" b="0" i="0" u="none" strike="noStrike" baseline="0" dirty="0">
              <a:latin typeface="Times New Roman" panose="02020603050405020304" pitchFamily="18" charset="0"/>
            </a:endParaRPr>
          </a:p>
          <a:p>
            <a:pPr algn="l"/>
            <a:r>
              <a:rPr lang="en-US" sz="2000" b="1" i="0" u="none" strike="noStrike" baseline="0" dirty="0">
                <a:latin typeface="Times New Roman" panose="02020603050405020304" pitchFamily="18" charset="0"/>
              </a:rPr>
              <a:t>Public : </a:t>
            </a:r>
            <a:r>
              <a:rPr lang="en-US" sz="2000" b="0" i="0" u="none" strike="noStrike" baseline="0" dirty="0">
                <a:latin typeface="Times New Roman" panose="02020603050405020304" pitchFamily="18" charset="0"/>
              </a:rPr>
              <a:t>The public at large interested in the functioning of the enterprises because it may make a substantial contribution to the local economy in many ways including the number of people employed and their patronage to </a:t>
            </a:r>
            <a:r>
              <a:rPr lang="en-IN" sz="2000" b="0" i="0" u="none" strike="noStrike" baseline="0" dirty="0">
                <a:latin typeface="Times New Roman" panose="02020603050405020304" pitchFamily="18" charset="0"/>
              </a:rPr>
              <a:t>local suppliers.</a:t>
            </a:r>
          </a:p>
          <a:p>
            <a:pPr algn="l"/>
            <a:endParaRPr lang="en-IN" sz="2000" b="0" i="0" u="none" strike="noStrike" baseline="0" dirty="0">
              <a:latin typeface="Times New Roman" panose="02020603050405020304" pitchFamily="18" charset="0"/>
            </a:endParaRPr>
          </a:p>
          <a:p>
            <a:pPr algn="l"/>
            <a:r>
              <a:rPr lang="en-US" sz="2000" b="1" i="0" u="none" strike="noStrike" baseline="0" dirty="0">
                <a:latin typeface="Times New Roman" panose="02020603050405020304" pitchFamily="18" charset="0"/>
              </a:rPr>
              <a:t>Researchers: </a:t>
            </a:r>
            <a:r>
              <a:rPr lang="en-US" sz="2000" b="0" i="0" u="none" strike="noStrike" baseline="0" dirty="0">
                <a:latin typeface="Times New Roman" panose="02020603050405020304" pitchFamily="18" charset="0"/>
              </a:rPr>
              <a:t>The financial statements, being a mirror of business conditions, are of great interest to scholars undertaking research in accounting theory as well as business affairs and practices.</a:t>
            </a:r>
          </a:p>
          <a:p>
            <a:pPr algn="l"/>
            <a:endParaRPr lang="en-US" sz="2000" b="0" i="0" u="none" strike="noStrike" baseline="0" dirty="0">
              <a:latin typeface="Times New Roman" panose="02020603050405020304" pitchFamily="18" charset="0"/>
            </a:endParaRPr>
          </a:p>
          <a:p>
            <a:pPr algn="l"/>
            <a:r>
              <a:rPr lang="en-US" sz="2000" b="1" i="0" u="none" strike="noStrike" baseline="0" dirty="0">
                <a:latin typeface="Times New Roman" panose="02020603050405020304" pitchFamily="18" charset="0"/>
              </a:rPr>
              <a:t>Suppliers :</a:t>
            </a:r>
            <a:r>
              <a:rPr lang="en-US" sz="2000" b="0" i="0" u="none" strike="noStrike" baseline="0" dirty="0">
                <a:latin typeface="Times New Roman" panose="02020603050405020304" pitchFamily="18" charset="0"/>
              </a:rPr>
              <a:t> To evaluate the company’s ability to pay for goods on credit . Example: Vendors analyze liquidity ratios before extending credit terms.</a:t>
            </a:r>
          </a:p>
          <a:p>
            <a:pPr algn="l"/>
            <a:endParaRPr lang="en-US" sz="2000" b="0" i="0" u="none" strike="noStrike" baseline="0" dirty="0">
              <a:latin typeface="Times New Roman" panose="02020603050405020304" pitchFamily="18" charset="0"/>
            </a:endParaRPr>
          </a:p>
          <a:p>
            <a:pPr algn="l"/>
            <a:r>
              <a:rPr lang="en-US" sz="2000" b="1" i="0" u="none" strike="noStrike" baseline="0" dirty="0">
                <a:latin typeface="Times New Roman" panose="02020603050405020304" pitchFamily="18" charset="0"/>
              </a:rPr>
              <a:t>Competitors :</a:t>
            </a:r>
            <a:r>
              <a:rPr lang="en-US" sz="2000" b="0" i="0" u="none" strike="noStrike" baseline="0" dirty="0">
                <a:latin typeface="Times New Roman" panose="02020603050405020304" pitchFamily="18" charset="0"/>
              </a:rPr>
              <a:t> To compare performance and devise strategies . Example: A rival company uses financial statements to benchmark its performance.</a:t>
            </a:r>
            <a:endParaRPr lang="en-IN" sz="2000" b="0" i="0" u="none" strike="noStrike" baseline="0" dirty="0">
              <a:latin typeface="Times New Roman" panose="02020603050405020304" pitchFamily="18" charset="0"/>
            </a:endParaRPr>
          </a:p>
          <a:p>
            <a:endParaRPr lang="en-IN" dirty="0"/>
          </a:p>
        </p:txBody>
      </p:sp>
      <p:pic>
        <p:nvPicPr>
          <p:cNvPr id="3" name="Picture 2">
            <a:extLst>
              <a:ext uri="{FF2B5EF4-FFF2-40B4-BE49-F238E27FC236}">
                <a16:creationId xmlns:a16="http://schemas.microsoft.com/office/drawing/2014/main" id="{8096D6D8-29F1-F63F-7874-22A81E74ABD4}"/>
              </a:ext>
            </a:extLst>
          </p:cNvPr>
          <p:cNvPicPr>
            <a:picLocks noChangeAspect="1"/>
          </p:cNvPicPr>
          <p:nvPr/>
        </p:nvPicPr>
        <p:blipFill>
          <a:blip r:embed="rId2"/>
          <a:stretch>
            <a:fillRect/>
          </a:stretch>
        </p:blipFill>
        <p:spPr>
          <a:xfrm>
            <a:off x="10527323" y="1383323"/>
            <a:ext cx="4084089" cy="6846278"/>
          </a:xfrm>
          <a:prstGeom prst="rect">
            <a:avLst/>
          </a:prstGeom>
        </p:spPr>
      </p:pic>
    </p:spTree>
    <p:extLst>
      <p:ext uri="{BB962C8B-B14F-4D97-AF65-F5344CB8AC3E}">
        <p14:creationId xmlns:p14="http://schemas.microsoft.com/office/powerpoint/2010/main" val="9353934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CFAAD067-44D3-5633-EEFA-312A6934C3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0" y="5756031"/>
            <a:ext cx="6353907" cy="247356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075BFB6-CAD5-21EC-61B2-F7A35C5C2B04}"/>
              </a:ext>
            </a:extLst>
          </p:cNvPr>
          <p:cNvSpPr txBox="1"/>
          <p:nvPr/>
        </p:nvSpPr>
        <p:spPr>
          <a:xfrm>
            <a:off x="246185" y="1688123"/>
            <a:ext cx="13739446" cy="5262979"/>
          </a:xfrm>
          <a:prstGeom prst="rect">
            <a:avLst/>
          </a:prstGeom>
          <a:noFill/>
        </p:spPr>
        <p:txBody>
          <a:bodyPr wrap="square" rtlCol="0">
            <a:spAutoFit/>
          </a:bodyPr>
          <a:lstStyle/>
          <a:p>
            <a:pPr algn="ctr"/>
            <a:r>
              <a:rPr lang="en-US" sz="4800" b="1" i="0" u="none" strike="noStrike" baseline="0" dirty="0">
                <a:solidFill>
                  <a:schemeClr val="accent6">
                    <a:lumMod val="75000"/>
                  </a:schemeClr>
                </a:solidFill>
                <a:latin typeface="TimesNewRoman"/>
              </a:rPr>
              <a:t>Accounting </a:t>
            </a:r>
            <a:r>
              <a:rPr lang="en-US" sz="4800" b="1" dirty="0">
                <a:solidFill>
                  <a:schemeClr val="accent6">
                    <a:lumMod val="75000"/>
                  </a:schemeClr>
                </a:solidFill>
                <a:latin typeface="TimesNewRoman"/>
              </a:rPr>
              <a:t>Principal : </a:t>
            </a:r>
          </a:p>
          <a:p>
            <a:pPr algn="l"/>
            <a:endParaRPr lang="en-US" sz="2400" b="1" i="0" u="none" strike="noStrike" baseline="0" dirty="0">
              <a:solidFill>
                <a:schemeClr val="accent6">
                  <a:lumMod val="75000"/>
                </a:schemeClr>
              </a:solidFill>
              <a:latin typeface="TimesNewRoman"/>
            </a:endParaRPr>
          </a:p>
          <a:p>
            <a:pPr algn="l"/>
            <a:r>
              <a:rPr lang="en-US" sz="2400" b="0" i="0" u="none" strike="noStrike" baseline="0" dirty="0">
                <a:latin typeface="TimesNewRoman"/>
              </a:rPr>
              <a:t>A uniform set of rules and guidelines must be necessary for any accountant to prepare the </a:t>
            </a:r>
            <a:r>
              <a:rPr lang="en-US" sz="2400" b="0" i="0" u="none" strike="noStrike" baseline="0" dirty="0">
                <a:latin typeface="TimesNewRomanPSMT"/>
              </a:rPr>
              <a:t>fi</a:t>
            </a:r>
            <a:r>
              <a:rPr lang="en-US" sz="2400" b="0" i="0" u="none" strike="noStrike" baseline="0" dirty="0">
                <a:latin typeface="TimesNewRoman"/>
              </a:rPr>
              <a:t>nancial</a:t>
            </a:r>
            <a:r>
              <a:rPr lang="en-US" sz="2400" dirty="0">
                <a:latin typeface="TimesNewRoman"/>
              </a:rPr>
              <a:t> </a:t>
            </a:r>
            <a:r>
              <a:rPr lang="en-US" sz="2400" b="0" i="0" u="none" strike="noStrike" baseline="0" dirty="0">
                <a:latin typeface="TimesNewRoman"/>
              </a:rPr>
              <a:t>statements of an enterprise. If there are no standardized set of rules, then each accountant for each enterprise will prepare the </a:t>
            </a:r>
            <a:r>
              <a:rPr lang="en-US" sz="2400" b="0" i="0" u="none" strike="noStrike" baseline="0" dirty="0">
                <a:latin typeface="TimesNewRomanPSMT"/>
              </a:rPr>
              <a:t>fi</a:t>
            </a:r>
            <a:r>
              <a:rPr lang="en-US" sz="2400" b="0" i="0" u="none" strike="noStrike" baseline="0" dirty="0">
                <a:latin typeface="TimesNewRoman"/>
              </a:rPr>
              <a:t>nancial statements in their own way which will result in unreliable, inconsistent and biased accounting information. Keeping in view of this, the accountants have developed certain rules and guidelines to be followed by each enterprise. These rules and guidelines are the outcome of constant hard work of accounting professionals over the years. Generally, such set of rules and guidelines are known as </a:t>
            </a:r>
            <a:r>
              <a:rPr lang="en-IN" sz="2400" b="0" i="0" u="none" strike="noStrike" baseline="0" dirty="0">
                <a:latin typeface="TimesNewRoman"/>
              </a:rPr>
              <a:t>accounting principles.</a:t>
            </a:r>
            <a:endParaRPr lang="en-IN" sz="2400" dirty="0"/>
          </a:p>
          <a:p>
            <a:endParaRPr lang="en-IN" sz="2400" dirty="0"/>
          </a:p>
          <a:p>
            <a:r>
              <a:rPr lang="en-US" sz="2400" dirty="0"/>
              <a:t>The concepts and conventions of accounting provide the</a:t>
            </a:r>
          </a:p>
          <a:p>
            <a:r>
              <a:rPr lang="en-US" sz="2400" dirty="0"/>
              <a:t> foundational framework for preparing financial statements.</a:t>
            </a:r>
          </a:p>
          <a:p>
            <a:r>
              <a:rPr lang="en-US" sz="2400" dirty="0"/>
              <a:t>Below are the key concepts and conventions,</a:t>
            </a:r>
          </a:p>
          <a:p>
            <a:r>
              <a:rPr lang="en-US" sz="2400" dirty="0"/>
              <a:t> along with explanations:</a:t>
            </a:r>
            <a:endParaRPr lang="en-IN" sz="2400" dirty="0"/>
          </a:p>
        </p:txBody>
      </p:sp>
    </p:spTree>
    <p:extLst>
      <p:ext uri="{BB962C8B-B14F-4D97-AF65-F5344CB8AC3E}">
        <p14:creationId xmlns:p14="http://schemas.microsoft.com/office/powerpoint/2010/main" val="3751376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3676D7-939F-E17D-EE91-91D83D07EE4C}"/>
              </a:ext>
            </a:extLst>
          </p:cNvPr>
          <p:cNvPicPr>
            <a:picLocks noChangeAspect="1"/>
          </p:cNvPicPr>
          <p:nvPr/>
        </p:nvPicPr>
        <p:blipFill>
          <a:blip r:embed="rId2"/>
          <a:stretch>
            <a:fillRect/>
          </a:stretch>
        </p:blipFill>
        <p:spPr>
          <a:xfrm>
            <a:off x="-1" y="1289538"/>
            <a:ext cx="14630401" cy="6911445"/>
          </a:xfrm>
          <a:prstGeom prst="rect">
            <a:avLst/>
          </a:prstGeom>
        </p:spPr>
      </p:pic>
    </p:spTree>
    <p:extLst>
      <p:ext uri="{BB962C8B-B14F-4D97-AF65-F5344CB8AC3E}">
        <p14:creationId xmlns:p14="http://schemas.microsoft.com/office/powerpoint/2010/main" val="32165801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a:extLst>
              <a:ext uri="{FF2B5EF4-FFF2-40B4-BE49-F238E27FC236}">
                <a16:creationId xmlns:a16="http://schemas.microsoft.com/office/drawing/2014/main" id="{72890778-0884-22AB-77C5-EF1DC67D22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7358" y="1336430"/>
            <a:ext cx="5833042" cy="689316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CCE485A-4E2A-726B-D502-8992FB07287A}"/>
              </a:ext>
            </a:extLst>
          </p:cNvPr>
          <p:cNvSpPr txBox="1"/>
          <p:nvPr/>
        </p:nvSpPr>
        <p:spPr>
          <a:xfrm>
            <a:off x="82062" y="1524000"/>
            <a:ext cx="8827476" cy="6555641"/>
          </a:xfrm>
          <a:prstGeom prst="rect">
            <a:avLst/>
          </a:prstGeom>
          <a:noFill/>
        </p:spPr>
        <p:txBody>
          <a:bodyPr wrap="square" rtlCol="0">
            <a:spAutoFit/>
          </a:bodyPr>
          <a:lstStyle/>
          <a:p>
            <a:pPr algn="l"/>
            <a:r>
              <a:rPr lang="en-US" sz="4000" b="1" dirty="0">
                <a:solidFill>
                  <a:schemeClr val="accent6">
                    <a:lumMod val="75000"/>
                  </a:schemeClr>
                </a:solidFill>
                <a:latin typeface="Times New Roman" panose="02020603050405020304" pitchFamily="18" charset="0"/>
                <a:cs typeface="Times New Roman" panose="02020603050405020304" pitchFamily="18" charset="0"/>
              </a:rPr>
              <a:t>Accounting Concepts :</a:t>
            </a:r>
          </a:p>
          <a:p>
            <a:pPr algn="l"/>
            <a:endParaRPr lang="en-US" sz="2000" b="1" dirty="0">
              <a:solidFill>
                <a:schemeClr val="accent6">
                  <a:lumMod val="75000"/>
                </a:schemeClr>
              </a:solidFill>
              <a:latin typeface="Times New Roman" panose="02020603050405020304" pitchFamily="18" charset="0"/>
              <a:cs typeface="Times New Roman" panose="02020603050405020304" pitchFamily="18" charset="0"/>
            </a:endParaRPr>
          </a:p>
          <a:p>
            <a:pPr algn="l"/>
            <a:r>
              <a:rPr lang="en-US" sz="2400" b="1" dirty="0">
                <a:latin typeface="Times New Roman" panose="02020603050405020304" pitchFamily="18" charset="0"/>
                <a:cs typeface="Times New Roman" panose="02020603050405020304" pitchFamily="18" charset="0"/>
              </a:rPr>
              <a:t>1. Money measurement concept : </a:t>
            </a:r>
            <a:r>
              <a:rPr lang="en-US" sz="2400" dirty="0">
                <a:latin typeface="Times New Roman" panose="02020603050405020304" pitchFamily="18" charset="0"/>
                <a:cs typeface="Times New Roman" panose="02020603050405020304" pitchFamily="18" charset="0"/>
              </a:rPr>
              <a:t>Recording of transactions are only in terms of money in the process of accounting, Only transactions measurable in monetary terms are recorded in the accounts.</a:t>
            </a:r>
          </a:p>
          <a:p>
            <a:pPr algn="l"/>
            <a:r>
              <a:rPr lang="en-US" sz="2400" dirty="0">
                <a:latin typeface="Times New Roman" panose="02020603050405020304" pitchFamily="18" charset="0"/>
                <a:cs typeface="Times New Roman" panose="02020603050405020304" pitchFamily="18" charset="0"/>
              </a:rPr>
              <a:t>Example: Employee skills or market reputation is not recorded as they cannot be quantified.</a:t>
            </a:r>
          </a:p>
          <a:p>
            <a:pPr algn="l"/>
            <a:r>
              <a:rPr lang="en-US" sz="2400" b="1" dirty="0">
                <a:latin typeface="Times New Roman" panose="02020603050405020304" pitchFamily="18" charset="0"/>
                <a:cs typeface="Times New Roman" panose="02020603050405020304" pitchFamily="18" charset="0"/>
              </a:rPr>
              <a:t>2. Business entity concept : </a:t>
            </a:r>
            <a:r>
              <a:rPr lang="en-US" sz="2400" dirty="0">
                <a:latin typeface="Times New Roman" panose="02020603050405020304" pitchFamily="18" charset="0"/>
                <a:cs typeface="Times New Roman" panose="02020603050405020304" pitchFamily="18" charset="0"/>
              </a:rPr>
              <a:t>Owner and business organizations are two separate entities, The business is treated as a separate legal entity from its owners.</a:t>
            </a:r>
          </a:p>
          <a:p>
            <a:pPr algn="l"/>
            <a:r>
              <a:rPr lang="en-US" sz="2400" dirty="0">
                <a:latin typeface="Times New Roman" panose="02020603050405020304" pitchFamily="18" charset="0"/>
                <a:cs typeface="Times New Roman" panose="02020603050405020304" pitchFamily="18" charset="0"/>
              </a:rPr>
              <a:t>Example: The owner’s personal expenses are not recorded in the business accounts.</a:t>
            </a:r>
          </a:p>
          <a:p>
            <a:pPr algn="l"/>
            <a:r>
              <a:rPr lang="en-US" sz="2400" b="1" dirty="0">
                <a:latin typeface="Times New Roman" panose="02020603050405020304" pitchFamily="18" charset="0"/>
                <a:cs typeface="Times New Roman" panose="02020603050405020304" pitchFamily="18" charset="0"/>
              </a:rPr>
              <a:t>3. Going concern concept : </a:t>
            </a:r>
            <a:r>
              <a:rPr lang="en-US" sz="2400" dirty="0">
                <a:latin typeface="Times New Roman" panose="02020603050405020304" pitchFamily="18" charset="0"/>
                <a:cs typeface="Times New Roman" panose="02020603050405020304" pitchFamily="18" charset="0"/>
              </a:rPr>
              <a:t>Accounting concept for long lastingness of the business enterprise, Assumes the business will continue operating indefinitely unless stated otherwise.</a:t>
            </a:r>
          </a:p>
          <a:p>
            <a:pPr algn="l"/>
            <a:r>
              <a:rPr lang="en-US" sz="2400" dirty="0">
                <a:latin typeface="Times New Roman" panose="02020603050405020304" pitchFamily="18" charset="0"/>
                <a:cs typeface="Times New Roman" panose="02020603050405020304" pitchFamily="18" charset="0"/>
              </a:rPr>
              <a:t>Example: Assets are valued based on their ongoing utility, not liquidation value.</a:t>
            </a:r>
          </a:p>
        </p:txBody>
      </p:sp>
    </p:spTree>
    <p:extLst>
      <p:ext uri="{BB962C8B-B14F-4D97-AF65-F5344CB8AC3E}">
        <p14:creationId xmlns:p14="http://schemas.microsoft.com/office/powerpoint/2010/main" val="239017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1277814"/>
            <a:ext cx="5486400" cy="6951785"/>
          </a:xfrm>
          <a:prstGeom prst="rect">
            <a:avLst/>
          </a:prstGeom>
        </p:spPr>
      </p:pic>
      <p:sp>
        <p:nvSpPr>
          <p:cNvPr id="3" name="Text 0"/>
          <p:cNvSpPr/>
          <p:nvPr/>
        </p:nvSpPr>
        <p:spPr>
          <a:xfrm>
            <a:off x="257909" y="1277814"/>
            <a:ext cx="8569568" cy="2836986"/>
          </a:xfrm>
          <a:prstGeom prst="rect">
            <a:avLst/>
          </a:prstGeom>
          <a:noFill/>
          <a:ln/>
        </p:spPr>
        <p:txBody>
          <a:bodyPr wrap="square" lIns="0" tIns="0" rIns="0" bIns="0" rtlCol="0" anchor="t"/>
          <a:lstStyle/>
          <a:p>
            <a:pPr marL="0" indent="0">
              <a:lnSpc>
                <a:spcPts val="5500"/>
              </a:lnSpc>
              <a:buNone/>
            </a:pPr>
            <a:r>
              <a:rPr lang="en-US" sz="4400" b="1" dirty="0">
                <a:solidFill>
                  <a:schemeClr val="accent6">
                    <a:lumMod val="75000"/>
                  </a:schemeClr>
                </a:solidFill>
                <a:latin typeface="Times New Roman" panose="02020603050405020304" pitchFamily="18" charset="0"/>
                <a:ea typeface="Lora" pitchFamily="34" charset="-122"/>
                <a:cs typeface="Times New Roman" panose="02020603050405020304" pitchFamily="18" charset="0"/>
              </a:rPr>
              <a:t>Introduction :</a:t>
            </a:r>
            <a:endParaRPr lang="en-US" sz="2000" b="0" i="0" u="none" strike="noStrike" baseline="0" dirty="0">
              <a:latin typeface="Times New Roman" panose="02020603050405020304" pitchFamily="18" charset="0"/>
              <a:cs typeface="Times New Roman" panose="02020603050405020304" pitchFamily="18" charset="0"/>
            </a:endParaRPr>
          </a:p>
          <a:p>
            <a:pPr algn="l"/>
            <a:r>
              <a:rPr lang="en-US" sz="2000" b="0" i="0" u="none" strike="noStrike" baseline="0" dirty="0">
                <a:latin typeface="Times New Roman" panose="02020603050405020304" pitchFamily="18" charset="0"/>
                <a:cs typeface="Times New Roman" panose="02020603050405020304" pitchFamily="18" charset="0"/>
              </a:rPr>
              <a:t>Accounting is understood as the Language of Business . Accountancy begins where Book-keeping ends. Accountancy means the compilation of accounts in such a way that one is in a position to know the state of affairs of the business. The work of an accountant is to analyze ,interpret and review the accounts and draw conclusion with a view to guide the management in chalking out the future </a:t>
            </a:r>
            <a:r>
              <a:rPr lang="en-IN" sz="2000" b="0" i="0" u="none" strike="noStrike" baseline="0" dirty="0">
                <a:latin typeface="Times New Roman" panose="02020603050405020304" pitchFamily="18" charset="0"/>
                <a:cs typeface="Times New Roman" panose="02020603050405020304" pitchFamily="18" charset="0"/>
              </a:rPr>
              <a:t>policy of the business.</a:t>
            </a:r>
            <a:endParaRPr lang="en-US" sz="2000" dirty="0">
              <a:solidFill>
                <a:schemeClr val="accent6">
                  <a:lumMod val="75000"/>
                </a:schemeClr>
              </a:solidFill>
              <a:latin typeface="Times New Roman" panose="02020603050405020304" pitchFamily="18" charset="0"/>
              <a:ea typeface="Lora" pitchFamily="34" charset="-122"/>
              <a:cs typeface="Times New Roman" panose="02020603050405020304" pitchFamily="18" charset="0"/>
            </a:endParaRPr>
          </a:p>
          <a:p>
            <a:pPr marL="0" indent="0">
              <a:lnSpc>
                <a:spcPts val="5500"/>
              </a:lnSpc>
              <a:buNone/>
            </a:pPr>
            <a:endParaRPr lang="en-US" sz="4400" dirty="0">
              <a:solidFill>
                <a:schemeClr val="accent6">
                  <a:lumMod val="75000"/>
                </a:schemeClr>
              </a:solidFill>
            </a:endParaRPr>
          </a:p>
        </p:txBody>
      </p:sp>
      <p:sp>
        <p:nvSpPr>
          <p:cNvPr id="4" name="Text 1"/>
          <p:cNvSpPr/>
          <p:nvPr/>
        </p:nvSpPr>
        <p:spPr>
          <a:xfrm>
            <a:off x="837724" y="3888224"/>
            <a:ext cx="7468553" cy="1532096"/>
          </a:xfrm>
          <a:prstGeom prst="rect">
            <a:avLst/>
          </a:prstGeom>
          <a:noFill/>
          <a:ln/>
        </p:spPr>
        <p:txBody>
          <a:bodyPr wrap="square" lIns="0" tIns="0" rIns="0" bIns="0" rtlCol="0" anchor="t"/>
          <a:lstStyle/>
          <a:p>
            <a:pPr marL="0" indent="0">
              <a:lnSpc>
                <a:spcPts val="3000"/>
              </a:lnSpc>
              <a:buNone/>
            </a:pPr>
            <a:endParaRPr lang="en-US" sz="1850" dirty="0"/>
          </a:p>
        </p:txBody>
      </p:sp>
      <p:sp>
        <p:nvSpPr>
          <p:cNvPr id="6" name="Text 3"/>
          <p:cNvSpPr/>
          <p:nvPr/>
        </p:nvSpPr>
        <p:spPr>
          <a:xfrm>
            <a:off x="978098" y="5850017"/>
            <a:ext cx="102037" cy="97512"/>
          </a:xfrm>
          <a:prstGeom prst="rect">
            <a:avLst/>
          </a:prstGeom>
          <a:noFill/>
          <a:ln/>
        </p:spPr>
        <p:txBody>
          <a:bodyPr wrap="none" lIns="0" tIns="0" rIns="0" bIns="0" rtlCol="0" anchor="t"/>
          <a:lstStyle/>
          <a:p>
            <a:pPr marL="0" indent="0" algn="ctr">
              <a:lnSpc>
                <a:spcPts val="750"/>
              </a:lnSpc>
              <a:buNone/>
            </a:pPr>
            <a:r>
              <a:rPr lang="en-US" sz="750" dirty="0">
                <a:solidFill>
                  <a:srgbClr val="FFFFFF"/>
                </a:solidFill>
                <a:latin typeface="Source Sans Pro Medium" pitchFamily="34" charset="0"/>
                <a:ea typeface="Source Sans Pro Medium" pitchFamily="34" charset="-122"/>
                <a:cs typeface="Source Sans Pro Medium" pitchFamily="34" charset="-120"/>
              </a:rPr>
              <a:t>JP</a:t>
            </a:r>
            <a:endParaRPr lang="en-US" sz="750" dirty="0"/>
          </a:p>
        </p:txBody>
      </p:sp>
      <p:sp>
        <p:nvSpPr>
          <p:cNvPr id="7" name="Text 4"/>
          <p:cNvSpPr/>
          <p:nvPr/>
        </p:nvSpPr>
        <p:spPr>
          <a:xfrm>
            <a:off x="1340287" y="5689521"/>
            <a:ext cx="1764983" cy="418862"/>
          </a:xfrm>
          <a:prstGeom prst="rect">
            <a:avLst/>
          </a:prstGeom>
          <a:noFill/>
          <a:ln/>
        </p:spPr>
        <p:txBody>
          <a:bodyPr wrap="none" lIns="0" tIns="0" rIns="0" bIns="0" rtlCol="0" anchor="t"/>
          <a:lstStyle/>
          <a:p>
            <a:pPr marL="0" indent="0" algn="l">
              <a:lnSpc>
                <a:spcPts val="3250"/>
              </a:lnSpc>
              <a:buNone/>
            </a:pPr>
            <a:endParaRPr lang="en-US" sz="2350" dirty="0"/>
          </a:p>
        </p:txBody>
      </p:sp>
      <p:sp>
        <p:nvSpPr>
          <p:cNvPr id="12" name="TextBox 11">
            <a:extLst>
              <a:ext uri="{FF2B5EF4-FFF2-40B4-BE49-F238E27FC236}">
                <a16:creationId xmlns:a16="http://schemas.microsoft.com/office/drawing/2014/main" id="{A8C1CC22-0635-2868-36C2-99E5BE544418}"/>
              </a:ext>
            </a:extLst>
          </p:cNvPr>
          <p:cNvSpPr txBox="1"/>
          <p:nvPr/>
        </p:nvSpPr>
        <p:spPr>
          <a:xfrm>
            <a:off x="140677" y="3235569"/>
            <a:ext cx="8839199" cy="4893647"/>
          </a:xfrm>
          <a:prstGeom prst="rect">
            <a:avLst/>
          </a:prstGeom>
          <a:noFill/>
        </p:spPr>
        <p:txBody>
          <a:bodyPr wrap="square">
            <a:spAutoFit/>
          </a:bodyPr>
          <a:lstStyle/>
          <a:p>
            <a:endParaRPr lang="en-IN" sz="2000" b="1" i="0" u="none" strike="noStrike" baseline="0" dirty="0">
              <a:solidFill>
                <a:schemeClr val="accent6">
                  <a:lumMod val="75000"/>
                </a:schemeClr>
              </a:solidFill>
              <a:latin typeface="Times New Roman" panose="02020603050405020304" pitchFamily="18" charset="0"/>
            </a:endParaRPr>
          </a:p>
          <a:p>
            <a:endParaRPr lang="en-IN" sz="2000" b="1" i="0" u="none" strike="noStrike" baseline="0" dirty="0">
              <a:solidFill>
                <a:schemeClr val="accent6">
                  <a:lumMod val="75000"/>
                </a:schemeClr>
              </a:solidFill>
              <a:latin typeface="Times New Roman" panose="02020603050405020304" pitchFamily="18" charset="0"/>
            </a:endParaRPr>
          </a:p>
          <a:p>
            <a:r>
              <a:rPr lang="en-IN" sz="3200" b="1" i="0" u="none" strike="noStrike" baseline="0" dirty="0">
                <a:solidFill>
                  <a:schemeClr val="accent6">
                    <a:lumMod val="75000"/>
                  </a:schemeClr>
                </a:solidFill>
                <a:latin typeface="Times New Roman" panose="02020603050405020304" pitchFamily="18" charset="0"/>
              </a:rPr>
              <a:t>Definition of Accounting:</a:t>
            </a:r>
          </a:p>
          <a:p>
            <a:pPr algn="l"/>
            <a:r>
              <a:rPr lang="en-US" sz="2000" b="1" i="0" u="none" strike="noStrike" baseline="0" dirty="0">
                <a:latin typeface="Times New Roman" panose="02020603050405020304" pitchFamily="18" charset="0"/>
              </a:rPr>
              <a:t>American Institute of Certified Public Accountants (AICPA): </a:t>
            </a:r>
            <a:r>
              <a:rPr lang="en-US" sz="2000" b="0" i="0" u="none" strike="noStrike" baseline="0" dirty="0">
                <a:latin typeface="Times New Roman" panose="02020603050405020304" pitchFamily="18" charset="0"/>
              </a:rPr>
              <a:t>“The art of recording, classifying and summarizing in a significant manner and in terms of money transactions and Management events, which are in part at least, of a financial character and interpreting the results thereof.”</a:t>
            </a:r>
          </a:p>
          <a:p>
            <a:pPr algn="l"/>
            <a:r>
              <a:rPr lang="en-US" sz="2000" b="1" i="0" u="none" strike="noStrike" baseline="0" dirty="0">
                <a:latin typeface="Times New Roman" panose="02020603050405020304" pitchFamily="18" charset="0"/>
              </a:rPr>
              <a:t>Smith and </a:t>
            </a:r>
            <a:r>
              <a:rPr lang="en-US" sz="2000" b="1" i="0" u="none" strike="noStrike" baseline="0" dirty="0" err="1">
                <a:latin typeface="Times New Roman" panose="02020603050405020304" pitchFamily="18" charset="0"/>
              </a:rPr>
              <a:t>Ashburne</a:t>
            </a:r>
            <a:r>
              <a:rPr lang="en-US" sz="2000" b="1" i="0" u="none" strike="noStrike" baseline="0" dirty="0">
                <a:latin typeface="Times New Roman" panose="02020603050405020304" pitchFamily="18" charset="0"/>
              </a:rPr>
              <a:t>: </a:t>
            </a:r>
            <a:r>
              <a:rPr lang="en-US" sz="2000" b="0" i="0" u="none" strike="noStrike" baseline="0" dirty="0">
                <a:latin typeface="Times New Roman" panose="02020603050405020304" pitchFamily="18" charset="0"/>
              </a:rPr>
              <a:t>“Accounting is a means of measuring and reporting the results of economic activity</a:t>
            </a:r>
          </a:p>
          <a:p>
            <a:pPr algn="l"/>
            <a:r>
              <a:rPr lang="en-US" sz="2000" b="1" i="0" u="none" strike="noStrike" baseline="0" dirty="0">
                <a:latin typeface="Times New Roman" panose="02020603050405020304" pitchFamily="18" charset="0"/>
              </a:rPr>
              <a:t>R.N. Anthony: </a:t>
            </a:r>
            <a:r>
              <a:rPr lang="en-US" sz="2000" b="0" i="0" u="none" strike="noStrike" baseline="0" dirty="0">
                <a:latin typeface="Times New Roman" panose="02020603050405020304" pitchFamily="18" charset="0"/>
              </a:rPr>
              <a:t>“Accounting system is a means of collecting summarizing, analyzing and reporting in monetary terms, the information about the business activities.”</a:t>
            </a:r>
          </a:p>
          <a:p>
            <a:pPr algn="l"/>
            <a:r>
              <a:rPr lang="en-US" sz="2000" b="0" i="0" u="none" strike="noStrike" baseline="0" dirty="0">
                <a:latin typeface="Times New Roman" panose="02020603050405020304" pitchFamily="18" charset="0"/>
              </a:rPr>
              <a:t>Thus, accounting is an art of identifying, recording, summarizing and interpreting business transactions of financial nature. Hence accounting is the </a:t>
            </a:r>
            <a:r>
              <a:rPr lang="en-US" sz="2000" b="1" i="0" u="none" strike="noStrike" baseline="0" dirty="0">
                <a:latin typeface="Times New Roman" panose="02020603050405020304" pitchFamily="18" charset="0"/>
              </a:rPr>
              <a:t>Language of Business</a:t>
            </a:r>
            <a:r>
              <a:rPr lang="en-US" sz="2000" b="0" i="0" u="none" strike="noStrike" baseline="0" dirty="0">
                <a:latin typeface="Times New Roman" panose="02020603050405020304" pitchFamily="18" charset="0"/>
              </a:rPr>
              <a:t>.</a:t>
            </a:r>
            <a:endParaRPr lang="en-US"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9B78184B-D141-3D12-F1FD-6EC223C525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7358" y="1336430"/>
            <a:ext cx="5833042" cy="68931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985F3FF-3DF0-F871-D5F9-6A1CBE6875D7}"/>
              </a:ext>
            </a:extLst>
          </p:cNvPr>
          <p:cNvSpPr txBox="1"/>
          <p:nvPr/>
        </p:nvSpPr>
        <p:spPr>
          <a:xfrm>
            <a:off x="164123" y="1770185"/>
            <a:ext cx="8217877" cy="5940088"/>
          </a:xfrm>
          <a:prstGeom prst="rect">
            <a:avLst/>
          </a:prstGeom>
          <a:noFill/>
        </p:spPr>
        <p:txBody>
          <a:bodyPr wrap="square">
            <a:spAutoFit/>
          </a:bodyPr>
          <a:lstStyle/>
          <a:p>
            <a:pPr algn="l"/>
            <a:r>
              <a:rPr lang="en-US" sz="2000" b="1" dirty="0">
                <a:latin typeface="Times New Roman" panose="02020603050405020304" pitchFamily="18" charset="0"/>
                <a:cs typeface="Times New Roman" panose="02020603050405020304" pitchFamily="18" charset="0"/>
              </a:rPr>
              <a:t>4. Matching concept : </a:t>
            </a:r>
            <a:r>
              <a:rPr lang="en-US" sz="2000" dirty="0">
                <a:latin typeface="Times New Roman" panose="02020603050405020304" pitchFamily="18" charset="0"/>
                <a:cs typeface="Times New Roman" panose="02020603050405020304" pitchFamily="18" charset="0"/>
              </a:rPr>
              <a:t>Concept of fusion in between the expenses and revenues, Expenses are matched with revenues in the period they help to generate income .</a:t>
            </a:r>
          </a:p>
          <a:p>
            <a:pPr algn="l"/>
            <a:r>
              <a:rPr lang="en-US" sz="2000" dirty="0">
                <a:latin typeface="Times New Roman" panose="02020603050405020304" pitchFamily="18" charset="0"/>
                <a:cs typeface="Times New Roman" panose="02020603050405020304" pitchFamily="18" charset="0"/>
              </a:rPr>
              <a:t>Example: Salaries paid in March are recorded in March's accounts, even if paid in April.</a:t>
            </a:r>
          </a:p>
          <a:p>
            <a:pPr algn="l"/>
            <a:r>
              <a:rPr lang="en-US" sz="2000" b="1" dirty="0">
                <a:latin typeface="Times New Roman" panose="02020603050405020304" pitchFamily="18" charset="0"/>
                <a:cs typeface="Times New Roman" panose="02020603050405020304" pitchFamily="18" charset="0"/>
              </a:rPr>
              <a:t>5. Accounting period concept : </a:t>
            </a:r>
            <a:r>
              <a:rPr lang="en-US" sz="2000" dirty="0">
                <a:latin typeface="Times New Roman" panose="02020603050405020304" pitchFamily="18" charset="0"/>
                <a:cs typeface="Times New Roman" panose="02020603050405020304" pitchFamily="18" charset="0"/>
              </a:rPr>
              <a:t>Concept of uniform accounting horizon among the firms to evade deviations, Financial performance is measured over specific time periods (e.g., monthly, annually).</a:t>
            </a:r>
          </a:p>
          <a:p>
            <a:pPr algn="l"/>
            <a:r>
              <a:rPr lang="en-US" sz="2000" dirty="0">
                <a:latin typeface="Times New Roman" panose="02020603050405020304" pitchFamily="18" charset="0"/>
                <a:cs typeface="Times New Roman" panose="02020603050405020304" pitchFamily="18" charset="0"/>
              </a:rPr>
              <a:t>Example: Income statements are prepared for the financial year.</a:t>
            </a:r>
          </a:p>
          <a:p>
            <a:pPr algn="l"/>
            <a:r>
              <a:rPr lang="en-US" sz="2000" b="1" dirty="0">
                <a:latin typeface="Times New Roman" panose="02020603050405020304" pitchFamily="18" charset="0"/>
                <a:cs typeface="Times New Roman" panose="02020603050405020304" pitchFamily="18" charset="0"/>
              </a:rPr>
              <a:t>6. Duality or double entry concept : </a:t>
            </a:r>
            <a:r>
              <a:rPr lang="en-US" sz="2000" dirty="0">
                <a:latin typeface="Times New Roman" panose="02020603050405020304" pitchFamily="18" charset="0"/>
                <a:cs typeface="Times New Roman" panose="02020603050405020304" pitchFamily="18" charset="0"/>
              </a:rPr>
              <a:t>only concept which portrays the two sides of a single transaction. Every transaction has two effects: a debit and a credit .</a:t>
            </a:r>
          </a:p>
          <a:p>
            <a:pPr algn="l"/>
            <a:r>
              <a:rPr lang="en-US" sz="2000" dirty="0">
                <a:latin typeface="Times New Roman" panose="02020603050405020304" pitchFamily="18" charset="0"/>
                <a:cs typeface="Times New Roman" panose="02020603050405020304" pitchFamily="18" charset="0"/>
              </a:rPr>
              <a:t>Example: Buying furniture increases furniture (asset) and decreases cash (asset).</a:t>
            </a:r>
          </a:p>
          <a:p>
            <a:pPr algn="l"/>
            <a:r>
              <a:rPr lang="en-US" sz="2000" b="1" dirty="0">
                <a:latin typeface="Times New Roman" panose="02020603050405020304" pitchFamily="18" charset="0"/>
                <a:cs typeface="Times New Roman" panose="02020603050405020304" pitchFamily="18" charset="0"/>
              </a:rPr>
              <a:t>7. Cost concept : </a:t>
            </a:r>
            <a:r>
              <a:rPr lang="en-US" sz="2000" dirty="0">
                <a:latin typeface="Times New Roman" panose="02020603050405020304" pitchFamily="18" charset="0"/>
                <a:cs typeface="Times New Roman" panose="02020603050405020304" pitchFamily="18" charset="0"/>
              </a:rPr>
              <a:t>the transactions are recorded only in terms of cost rather than in market value. Assets are recorded at their original purchase cost, not their current market value .</a:t>
            </a:r>
          </a:p>
          <a:p>
            <a:pPr algn="l"/>
            <a:r>
              <a:rPr lang="en-US" sz="2000" dirty="0">
                <a:latin typeface="Times New Roman" panose="02020603050405020304" pitchFamily="18" charset="0"/>
                <a:cs typeface="Times New Roman" panose="02020603050405020304" pitchFamily="18" charset="0"/>
              </a:rPr>
              <a:t>Example: A building purchased for ₹10 lakh is recorded at ₹10 lakh, even if its value increases. </a:t>
            </a:r>
          </a:p>
        </p:txBody>
      </p:sp>
    </p:spTree>
    <p:extLst>
      <p:ext uri="{BB962C8B-B14F-4D97-AF65-F5344CB8AC3E}">
        <p14:creationId xmlns:p14="http://schemas.microsoft.com/office/powerpoint/2010/main" val="4283217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519138" y="0"/>
            <a:ext cx="5111262" cy="8229600"/>
          </a:xfrm>
          <a:prstGeom prst="rect">
            <a:avLst/>
          </a:prstGeom>
        </p:spPr>
      </p:pic>
      <p:sp>
        <p:nvSpPr>
          <p:cNvPr id="3" name="Text 0"/>
          <p:cNvSpPr/>
          <p:nvPr/>
        </p:nvSpPr>
        <p:spPr>
          <a:xfrm>
            <a:off x="140677" y="539261"/>
            <a:ext cx="9202615" cy="2039815"/>
          </a:xfrm>
          <a:prstGeom prst="rect">
            <a:avLst/>
          </a:prstGeom>
          <a:noFill/>
          <a:ln/>
        </p:spPr>
        <p:txBody>
          <a:bodyPr wrap="square" lIns="0" tIns="0" rIns="0" bIns="0" rtlCol="0" anchor="t"/>
          <a:lstStyle/>
          <a:p>
            <a:pPr marL="0" indent="0">
              <a:lnSpc>
                <a:spcPts val="5050"/>
              </a:lnSpc>
              <a:buNone/>
            </a:pPr>
            <a:endParaRPr lang="en-US" sz="4050" b="1" dirty="0">
              <a:solidFill>
                <a:schemeClr val="accent6">
                  <a:lumMod val="75000"/>
                </a:schemeClr>
              </a:solidFill>
              <a:latin typeface="Times New Roman" panose="02020603050405020304" pitchFamily="18" charset="0"/>
              <a:ea typeface="Lora" pitchFamily="34" charset="-122"/>
              <a:cs typeface="Times New Roman" panose="02020603050405020304" pitchFamily="18" charset="0"/>
            </a:endParaRPr>
          </a:p>
          <a:p>
            <a:pPr marL="0" indent="0">
              <a:lnSpc>
                <a:spcPts val="5050"/>
              </a:lnSpc>
              <a:buNone/>
            </a:pPr>
            <a:endParaRPr lang="en-US" sz="4050" b="1" dirty="0">
              <a:solidFill>
                <a:schemeClr val="accent6">
                  <a:lumMod val="75000"/>
                </a:schemeClr>
              </a:solidFill>
              <a:latin typeface="Times New Roman" panose="02020603050405020304" pitchFamily="18" charset="0"/>
              <a:ea typeface="Lora" pitchFamily="34" charset="-122"/>
              <a:cs typeface="Times New Roman" panose="02020603050405020304" pitchFamily="18" charset="0"/>
            </a:endParaRPr>
          </a:p>
          <a:p>
            <a:pPr marL="0" indent="0">
              <a:lnSpc>
                <a:spcPts val="5050"/>
              </a:lnSpc>
              <a:buNone/>
            </a:pPr>
            <a:r>
              <a:rPr lang="en-US" sz="4050" b="1" dirty="0">
                <a:solidFill>
                  <a:schemeClr val="accent6">
                    <a:lumMod val="75000"/>
                  </a:schemeClr>
                </a:solidFill>
                <a:latin typeface="Times New Roman" panose="02020603050405020304" pitchFamily="18" charset="0"/>
                <a:ea typeface="Lora" pitchFamily="34" charset="-122"/>
                <a:cs typeface="Times New Roman" panose="02020603050405020304" pitchFamily="18" charset="0"/>
              </a:rPr>
              <a:t>Accounting Conventions :</a:t>
            </a:r>
            <a:endParaRPr lang="en-US" sz="405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5" name="Text 2"/>
          <p:cNvSpPr/>
          <p:nvPr/>
        </p:nvSpPr>
        <p:spPr>
          <a:xfrm>
            <a:off x="957501" y="2874645"/>
            <a:ext cx="112752" cy="309563"/>
          </a:xfrm>
          <a:prstGeom prst="rect">
            <a:avLst/>
          </a:prstGeom>
          <a:noFill/>
          <a:ln/>
        </p:spPr>
        <p:txBody>
          <a:bodyPr wrap="none" lIns="0" tIns="0" rIns="0" bIns="0" rtlCol="0" anchor="t"/>
          <a:lstStyle/>
          <a:p>
            <a:pPr marL="0" indent="0" algn="ctr">
              <a:lnSpc>
                <a:spcPts val="2400"/>
              </a:lnSpc>
              <a:buNone/>
            </a:pPr>
            <a:endParaRPr lang="en-US" sz="2400" dirty="0"/>
          </a:p>
        </p:txBody>
      </p:sp>
      <p:sp>
        <p:nvSpPr>
          <p:cNvPr id="17" name="Text 14"/>
          <p:cNvSpPr/>
          <p:nvPr/>
        </p:nvSpPr>
        <p:spPr>
          <a:xfrm>
            <a:off x="4844415" y="5547360"/>
            <a:ext cx="167759" cy="309563"/>
          </a:xfrm>
          <a:prstGeom prst="rect">
            <a:avLst/>
          </a:prstGeom>
          <a:noFill/>
          <a:ln/>
        </p:spPr>
        <p:txBody>
          <a:bodyPr wrap="none" lIns="0" tIns="0" rIns="0" bIns="0" rtlCol="0" anchor="t"/>
          <a:lstStyle/>
          <a:p>
            <a:pPr marL="0" indent="0" algn="ctr">
              <a:lnSpc>
                <a:spcPts val="2400"/>
              </a:lnSpc>
              <a:buNone/>
            </a:pPr>
            <a:endParaRPr lang="en-US" sz="2400" dirty="0">
              <a:solidFill>
                <a:srgbClr val="3A3630"/>
              </a:solidFill>
              <a:latin typeface="Lora" pitchFamily="34" charset="0"/>
            </a:endParaRPr>
          </a:p>
          <a:p>
            <a:pPr marL="0" indent="0" algn="ctr">
              <a:lnSpc>
                <a:spcPts val="2400"/>
              </a:lnSpc>
              <a:buNone/>
            </a:pPr>
            <a:endParaRPr lang="en-US" sz="2400" dirty="0"/>
          </a:p>
        </p:txBody>
      </p:sp>
      <p:sp>
        <p:nvSpPr>
          <p:cNvPr id="18" name="Text 15"/>
          <p:cNvSpPr/>
          <p:nvPr/>
        </p:nvSpPr>
        <p:spPr>
          <a:xfrm>
            <a:off x="5394127" y="5455563"/>
            <a:ext cx="2579251" cy="322302"/>
          </a:xfrm>
          <a:prstGeom prst="rect">
            <a:avLst/>
          </a:prstGeom>
          <a:noFill/>
          <a:ln/>
        </p:spPr>
        <p:txBody>
          <a:bodyPr wrap="none" lIns="0" tIns="0" rIns="0" bIns="0" rtlCol="0" anchor="t"/>
          <a:lstStyle/>
          <a:p>
            <a:pPr marL="0" indent="0">
              <a:lnSpc>
                <a:spcPts val="2500"/>
              </a:lnSpc>
              <a:buNone/>
            </a:pPr>
            <a:endParaRPr lang="en-US" sz="2000" dirty="0"/>
          </a:p>
        </p:txBody>
      </p:sp>
      <p:sp>
        <p:nvSpPr>
          <p:cNvPr id="19" name="Text 16"/>
          <p:cNvSpPr/>
          <p:nvPr/>
        </p:nvSpPr>
        <p:spPr>
          <a:xfrm>
            <a:off x="5394127" y="5909310"/>
            <a:ext cx="2982754" cy="1402556"/>
          </a:xfrm>
          <a:prstGeom prst="rect">
            <a:avLst/>
          </a:prstGeom>
          <a:noFill/>
          <a:ln/>
        </p:spPr>
        <p:txBody>
          <a:bodyPr wrap="square" lIns="0" tIns="0" rIns="0" bIns="0" rtlCol="0" anchor="t"/>
          <a:lstStyle/>
          <a:p>
            <a:pPr marL="0" indent="0">
              <a:lnSpc>
                <a:spcPts val="2750"/>
              </a:lnSpc>
              <a:buNone/>
            </a:pPr>
            <a:endParaRPr lang="en-US" sz="1700" dirty="0"/>
          </a:p>
        </p:txBody>
      </p:sp>
      <p:sp>
        <p:nvSpPr>
          <p:cNvPr id="9" name="TextBox 8">
            <a:extLst>
              <a:ext uri="{FF2B5EF4-FFF2-40B4-BE49-F238E27FC236}">
                <a16:creationId xmlns:a16="http://schemas.microsoft.com/office/drawing/2014/main" id="{B94803C8-0689-E10A-6DB9-EB0A29D334BF}"/>
              </a:ext>
            </a:extLst>
          </p:cNvPr>
          <p:cNvSpPr txBox="1"/>
          <p:nvPr/>
        </p:nvSpPr>
        <p:spPr>
          <a:xfrm>
            <a:off x="140677" y="2473569"/>
            <a:ext cx="9202615" cy="5386090"/>
          </a:xfrm>
          <a:prstGeom prst="rect">
            <a:avLst/>
          </a:prstGeom>
          <a:noFill/>
        </p:spPr>
        <p:txBody>
          <a:bodyPr wrap="square" rtlCol="0">
            <a:spAutoFit/>
          </a:bodyPr>
          <a:lstStyle/>
          <a:p>
            <a:pPr algn="l"/>
            <a:endParaRPr lang="en-US" sz="2000" b="1" i="0" u="none" strike="noStrike" baseline="0" dirty="0">
              <a:latin typeface="Times New Roman" panose="02020603050405020304" pitchFamily="18" charset="0"/>
              <a:cs typeface="Times New Roman" panose="02020603050405020304" pitchFamily="18" charset="0"/>
            </a:endParaRPr>
          </a:p>
          <a:p>
            <a:pPr algn="l"/>
            <a:r>
              <a:rPr lang="en-US" b="1" i="0" u="none" strike="noStrike" baseline="0" dirty="0">
                <a:latin typeface="Times New Roman" panose="02020603050405020304" pitchFamily="18" charset="0"/>
                <a:cs typeface="Times New Roman" panose="02020603050405020304" pitchFamily="18" charset="0"/>
              </a:rPr>
              <a:t>1. Full disclosure</a:t>
            </a:r>
            <a:r>
              <a:rPr lang="en-US" b="0" i="0" u="none" strike="noStrike" baseline="0" dirty="0">
                <a:latin typeface="Times New Roman" panose="02020603050405020304" pitchFamily="18" charset="0"/>
                <a:cs typeface="Times New Roman" panose="02020603050405020304" pitchFamily="18" charset="0"/>
              </a:rPr>
              <a:t>: according to this convention accounting reports should disclose fully and fairly the information . They purport to represent. They should be prepared honestly and sufficiently disclose information which is if material interest to proprietors, present and potential creditors and investors. The companies ACT, 1956 makes it compulsory to provide all the information in the prescribed form.</a:t>
            </a:r>
          </a:p>
          <a:p>
            <a:pPr marL="457200" indent="-457200" algn="l">
              <a:buAutoNum type="arabicPeriod"/>
            </a:pPr>
            <a:endParaRPr lang="en-US" b="0" i="0" u="none" strike="noStrike" baseline="0" dirty="0">
              <a:latin typeface="Times New Roman" panose="02020603050405020304" pitchFamily="18" charset="0"/>
              <a:cs typeface="Times New Roman" panose="02020603050405020304" pitchFamily="18" charset="0"/>
            </a:endParaRPr>
          </a:p>
          <a:p>
            <a:pPr algn="l"/>
            <a:r>
              <a:rPr lang="en-US" b="1" u="none" strike="noStrike" baseline="0" dirty="0">
                <a:latin typeface="Times New Roman" panose="02020603050405020304" pitchFamily="18" charset="0"/>
                <a:cs typeface="Times New Roman" panose="02020603050405020304" pitchFamily="18" charset="0"/>
              </a:rPr>
              <a:t>2. Materiality: </a:t>
            </a:r>
            <a:r>
              <a:rPr lang="en-US" b="0" i="0" u="none" strike="noStrike" baseline="0" dirty="0">
                <a:latin typeface="Times New Roman" panose="02020603050405020304" pitchFamily="18" charset="0"/>
                <a:cs typeface="Times New Roman" panose="02020603050405020304" pitchFamily="18" charset="0"/>
              </a:rPr>
              <a:t>Under this convention the trader records important factor about the commercial activities. In the form of financial statements if any unimportant information is to be given for the sake of clarity it will be given as footnotes.</a:t>
            </a:r>
          </a:p>
          <a:p>
            <a:pPr algn="l"/>
            <a:endParaRPr lang="en-US" b="0" i="0" u="none" strike="noStrike" baseline="0" dirty="0">
              <a:latin typeface="Times New Roman" panose="02020603050405020304" pitchFamily="18" charset="0"/>
              <a:cs typeface="Times New Roman" panose="02020603050405020304" pitchFamily="18" charset="0"/>
            </a:endParaRPr>
          </a:p>
          <a:p>
            <a:pPr algn="l"/>
            <a:r>
              <a:rPr lang="en-US" b="1" i="0" u="none" strike="noStrike" baseline="0" dirty="0">
                <a:latin typeface="Times New Roman" panose="02020603050405020304" pitchFamily="18" charset="0"/>
                <a:cs typeface="Times New Roman" panose="02020603050405020304" pitchFamily="18" charset="0"/>
              </a:rPr>
              <a:t>3. Consistenc</a:t>
            </a:r>
            <a:r>
              <a:rPr lang="en-US" b="1" i="1" u="none" strike="noStrike" baseline="0" dirty="0">
                <a:latin typeface="Times New Roman" panose="02020603050405020304" pitchFamily="18" charset="0"/>
                <a:cs typeface="Times New Roman" panose="02020603050405020304" pitchFamily="18" charset="0"/>
              </a:rPr>
              <a:t>y</a:t>
            </a:r>
            <a:r>
              <a:rPr lang="en-US" b="1" i="0" u="none" strike="noStrike" baseline="0" dirty="0">
                <a:latin typeface="Times New Roman" panose="02020603050405020304" pitchFamily="18" charset="0"/>
                <a:cs typeface="Times New Roman" panose="02020603050405020304" pitchFamily="18" charset="0"/>
              </a:rPr>
              <a:t>: </a:t>
            </a:r>
            <a:r>
              <a:rPr lang="en-US" b="0" i="0" u="none" strike="noStrike" baseline="0" dirty="0">
                <a:latin typeface="Times New Roman" panose="02020603050405020304" pitchFamily="18" charset="0"/>
                <a:cs typeface="Times New Roman" panose="02020603050405020304" pitchFamily="18" charset="0"/>
              </a:rPr>
              <a:t>It means that accounting method adopted should not be changed from year to year. It means that there should be consistent in the methods or principles followed. Or else the results of a year Cannot be conveniently compared with that of another.</a:t>
            </a:r>
          </a:p>
          <a:p>
            <a:pPr algn="l"/>
            <a:endParaRPr lang="en-US" b="0" i="0" u="none" strike="noStrike" baseline="0" dirty="0">
              <a:latin typeface="Times New Roman" panose="02020603050405020304" pitchFamily="18" charset="0"/>
              <a:cs typeface="Times New Roman" panose="02020603050405020304" pitchFamily="18" charset="0"/>
            </a:endParaRPr>
          </a:p>
          <a:p>
            <a:pPr algn="l"/>
            <a:r>
              <a:rPr lang="en-US" b="1" u="none" strike="noStrike" baseline="0" dirty="0">
                <a:latin typeface="Times New Roman" panose="02020603050405020304" pitchFamily="18" charset="0"/>
                <a:cs typeface="Times New Roman" panose="02020603050405020304" pitchFamily="18" charset="0"/>
              </a:rPr>
              <a:t>4. Conservatism: </a:t>
            </a:r>
            <a:r>
              <a:rPr lang="en-US" b="0" i="0" u="none" strike="noStrike" baseline="0" dirty="0">
                <a:latin typeface="Times New Roman" panose="02020603050405020304" pitchFamily="18" charset="0"/>
                <a:cs typeface="Times New Roman" panose="02020603050405020304" pitchFamily="18" charset="0"/>
              </a:rPr>
              <a:t>This convention warns the trader not to take unrealized income in to account. That is why the practice of valuing stock at cost or market price, which ever is lower is in vague. This is the policy of “playing safe”; it takes in to consideration all prospective losses but leaves all prospective profits</a:t>
            </a:r>
            <a:endParaRPr lang="en-I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1D2DC39-85AC-2915-0CC8-2A733FC8BB21}"/>
              </a:ext>
            </a:extLst>
          </p:cNvPr>
          <p:cNvSpPr txBox="1"/>
          <p:nvPr/>
        </p:nvSpPr>
        <p:spPr>
          <a:xfrm>
            <a:off x="492368" y="1582614"/>
            <a:ext cx="13293969" cy="5355312"/>
          </a:xfrm>
          <a:prstGeom prst="rect">
            <a:avLst/>
          </a:prstGeom>
          <a:noFill/>
        </p:spPr>
        <p:txBody>
          <a:bodyPr wrap="square">
            <a:spAutoFit/>
          </a:bodyPr>
          <a:lstStyle/>
          <a:p>
            <a:pPr algn="ctr"/>
            <a:r>
              <a:rPr lang="en-IN" sz="4000" b="1" i="0" u="none" strike="noStrike" baseline="0" dirty="0">
                <a:solidFill>
                  <a:schemeClr val="accent6">
                    <a:lumMod val="75000"/>
                  </a:schemeClr>
                </a:solidFill>
                <a:latin typeface="Times New Roman" panose="02020603050405020304" pitchFamily="18" charset="0"/>
              </a:rPr>
              <a:t>ACCOUNTING STANDARDS </a:t>
            </a:r>
          </a:p>
          <a:p>
            <a:endParaRPr lang="en-IN" sz="2400" b="0" i="0" u="none" strike="noStrike" baseline="0" dirty="0">
              <a:solidFill>
                <a:srgbClr val="000000"/>
              </a:solidFill>
              <a:latin typeface="Times New Roman" panose="02020603050405020304" pitchFamily="18" charset="0"/>
            </a:endParaRPr>
          </a:p>
          <a:p>
            <a:r>
              <a:rPr lang="en-US" sz="2000" b="0" i="0" u="none" strike="noStrike" baseline="0" dirty="0">
                <a:solidFill>
                  <a:srgbClr val="000000"/>
                </a:solidFill>
                <a:latin typeface="Times New Roman" panose="02020603050405020304" pitchFamily="18" charset="0"/>
              </a:rPr>
              <a:t>The accounting concepts and conventions discussed in the foregoing pages are the core elements in the theory of accounting. These principles, however, permit a variety of alternative practices to co-exist. On account of this the financial results of different companies cannot be compared and evaluated unless full information is available about the accounting methods which have been used. The lack of uniformity among accounting practices have made it difficult to compare the financial results of different companies. It means that there should not be too much discretion to companies and their accountants to present financial information the way they like. In other words, th</a:t>
            </a:r>
            <a:r>
              <a:rPr lang="en-US" sz="2000" dirty="0">
                <a:solidFill>
                  <a:srgbClr val="000000"/>
                </a:solidFill>
                <a:latin typeface="Times New Roman" panose="02020603050405020304" pitchFamily="18" charset="0"/>
              </a:rPr>
              <a:t>e </a:t>
            </a:r>
            <a:r>
              <a:rPr lang="en-US" sz="2000" b="0" i="0" u="none" strike="noStrike" baseline="0" dirty="0">
                <a:solidFill>
                  <a:srgbClr val="000000"/>
                </a:solidFill>
                <a:latin typeface="Times New Roman" panose="02020603050405020304" pitchFamily="18" charset="0"/>
              </a:rPr>
              <a:t>information contained in financial statements should conform to carefully considered standards. Obviously, accounting standards are needed to: </a:t>
            </a:r>
          </a:p>
          <a:p>
            <a:endParaRPr lang="en-US" sz="2000" b="0" i="0" u="none" strike="noStrike" baseline="0" dirty="0">
              <a:solidFill>
                <a:srgbClr val="000000"/>
              </a:solidFill>
              <a:latin typeface="Times New Roman" panose="02020603050405020304" pitchFamily="18" charset="0"/>
            </a:endParaRPr>
          </a:p>
          <a:p>
            <a:r>
              <a:rPr lang="en-US" sz="2000" b="1" i="0" u="none" strike="noStrike" baseline="0" dirty="0">
                <a:solidFill>
                  <a:srgbClr val="000000"/>
                </a:solidFill>
                <a:latin typeface="Times New Roman" panose="02020603050405020304" pitchFamily="18" charset="0"/>
              </a:rPr>
              <a:t>a) </a:t>
            </a:r>
            <a:r>
              <a:rPr lang="en-US" sz="2000" b="0" i="0" u="none" strike="noStrike" baseline="0" dirty="0">
                <a:solidFill>
                  <a:srgbClr val="000000"/>
                </a:solidFill>
                <a:latin typeface="Times New Roman" panose="02020603050405020304" pitchFamily="18" charset="0"/>
              </a:rPr>
              <a:t>provide a basic framework for preparing financial statements to be uniformly followed by all business enterprises </a:t>
            </a:r>
          </a:p>
          <a:p>
            <a:r>
              <a:rPr lang="en-US" sz="2000" b="1" i="0" u="none" strike="noStrike" baseline="0" dirty="0">
                <a:solidFill>
                  <a:srgbClr val="000000"/>
                </a:solidFill>
                <a:latin typeface="Times New Roman" panose="02020603050405020304" pitchFamily="18" charset="0"/>
              </a:rPr>
              <a:t>b) </a:t>
            </a:r>
            <a:r>
              <a:rPr lang="en-US" sz="2000" b="0" i="0" u="none" strike="noStrike" baseline="0" dirty="0">
                <a:solidFill>
                  <a:srgbClr val="000000"/>
                </a:solidFill>
                <a:latin typeface="Times New Roman" panose="02020603050405020304" pitchFamily="18" charset="0"/>
              </a:rPr>
              <a:t>make the financial statements of one firm comparable with the other firm and the financial statements of one period with the financial statements of another period of the same firm </a:t>
            </a:r>
          </a:p>
          <a:p>
            <a:r>
              <a:rPr lang="en-US" sz="2000" b="1" i="0" u="none" strike="noStrike" baseline="0" dirty="0">
                <a:solidFill>
                  <a:srgbClr val="000000"/>
                </a:solidFill>
                <a:latin typeface="Times New Roman" panose="02020603050405020304" pitchFamily="18" charset="0"/>
              </a:rPr>
              <a:t>c) </a:t>
            </a:r>
            <a:r>
              <a:rPr lang="en-US" sz="2000" b="0" i="0" u="none" strike="noStrike" baseline="0" dirty="0">
                <a:solidFill>
                  <a:srgbClr val="000000"/>
                </a:solidFill>
                <a:latin typeface="Times New Roman" panose="02020603050405020304" pitchFamily="18" charset="0"/>
              </a:rPr>
              <a:t>make the financial statements credible and reliable, and </a:t>
            </a:r>
          </a:p>
          <a:p>
            <a:r>
              <a:rPr lang="en-US" sz="2000" b="1" i="0" u="none" strike="noStrike" baseline="0" dirty="0">
                <a:solidFill>
                  <a:srgbClr val="000000"/>
                </a:solidFill>
                <a:latin typeface="Times New Roman" panose="02020603050405020304" pitchFamily="18" charset="0"/>
              </a:rPr>
              <a:t>d) </a:t>
            </a:r>
            <a:r>
              <a:rPr lang="en-US" sz="2000" b="0" i="0" u="none" strike="noStrike" baseline="0" dirty="0">
                <a:solidFill>
                  <a:srgbClr val="000000"/>
                </a:solidFill>
                <a:latin typeface="Times New Roman" panose="02020603050405020304" pitchFamily="18" charset="0"/>
              </a:rPr>
              <a:t>create general sense of confidence among the outside users of financial statements. </a:t>
            </a:r>
          </a:p>
          <a:p>
            <a:endParaRPr lang="en-IN" dirty="0"/>
          </a:p>
        </p:txBody>
      </p:sp>
      <p:pic>
        <p:nvPicPr>
          <p:cNvPr id="4" name="Picture 2">
            <a:extLst>
              <a:ext uri="{FF2B5EF4-FFF2-40B4-BE49-F238E27FC236}">
                <a16:creationId xmlns:a16="http://schemas.microsoft.com/office/drawing/2014/main" id="{F9EBD3D7-8331-F097-D750-FCA35A83B9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5569" y="5756031"/>
            <a:ext cx="3880338" cy="2473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9039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23446" y="1406768"/>
            <a:ext cx="5486400" cy="6822831"/>
          </a:xfrm>
          <a:prstGeom prst="rect">
            <a:avLst/>
          </a:prstGeom>
        </p:spPr>
      </p:pic>
      <p:sp>
        <p:nvSpPr>
          <p:cNvPr id="3" name="Text 0"/>
          <p:cNvSpPr/>
          <p:nvPr/>
        </p:nvSpPr>
        <p:spPr>
          <a:xfrm>
            <a:off x="5845126" y="1192412"/>
            <a:ext cx="8457028" cy="1149071"/>
          </a:xfrm>
          <a:prstGeom prst="rect">
            <a:avLst/>
          </a:prstGeom>
          <a:noFill/>
          <a:ln/>
        </p:spPr>
        <p:txBody>
          <a:bodyPr wrap="square" lIns="0" tIns="0" rIns="0" bIns="0" rtlCol="0" anchor="t"/>
          <a:lstStyle/>
          <a:p>
            <a:pPr marL="0" indent="0">
              <a:lnSpc>
                <a:spcPts val="5500"/>
              </a:lnSpc>
              <a:buNone/>
            </a:pPr>
            <a:endParaRPr lang="en-US" sz="3600" b="1" dirty="0">
              <a:solidFill>
                <a:schemeClr val="accent6">
                  <a:lumMod val="75000"/>
                </a:schemeClr>
              </a:solidFill>
              <a:latin typeface="Lora" pitchFamily="34" charset="0"/>
              <a:ea typeface="Lora" pitchFamily="34" charset="-122"/>
              <a:cs typeface="Lora" pitchFamily="34" charset="-120"/>
            </a:endParaRPr>
          </a:p>
          <a:p>
            <a:pPr marL="0" indent="0">
              <a:lnSpc>
                <a:spcPts val="5500"/>
              </a:lnSpc>
              <a:buNone/>
            </a:pPr>
            <a:r>
              <a:rPr lang="en-US" sz="3600" b="1" dirty="0">
                <a:solidFill>
                  <a:schemeClr val="accent6">
                    <a:lumMod val="75000"/>
                  </a:schemeClr>
                </a:solidFill>
                <a:latin typeface="Lora" pitchFamily="34" charset="0"/>
                <a:ea typeface="Lora" pitchFamily="34" charset="-122"/>
                <a:cs typeface="Lora" pitchFamily="34" charset="-120"/>
              </a:rPr>
              <a:t>Indian Accounting Standards (Ind AS)</a:t>
            </a:r>
            <a:endParaRPr lang="en-US" sz="3600" b="1" dirty="0">
              <a:solidFill>
                <a:schemeClr val="accent6">
                  <a:lumMod val="75000"/>
                </a:schemeClr>
              </a:solidFill>
            </a:endParaRPr>
          </a:p>
        </p:txBody>
      </p:sp>
      <p:sp>
        <p:nvSpPr>
          <p:cNvPr id="4" name="Shape 1"/>
          <p:cNvSpPr/>
          <p:nvPr/>
        </p:nvSpPr>
        <p:spPr>
          <a:xfrm>
            <a:off x="6667857" y="2700457"/>
            <a:ext cx="30480" cy="4595693"/>
          </a:xfrm>
          <a:prstGeom prst="roundRect">
            <a:avLst>
              <a:gd name="adj" fmla="val 117806"/>
            </a:avLst>
          </a:prstGeom>
          <a:solidFill>
            <a:srgbClr val="D9CDBA"/>
          </a:solidFill>
          <a:ln/>
        </p:spPr>
      </p:sp>
      <p:sp>
        <p:nvSpPr>
          <p:cNvPr id="5" name="Shape 2"/>
          <p:cNvSpPr/>
          <p:nvPr/>
        </p:nvSpPr>
        <p:spPr>
          <a:xfrm>
            <a:off x="6921877" y="3223617"/>
            <a:ext cx="837724" cy="30480"/>
          </a:xfrm>
          <a:prstGeom prst="roundRect">
            <a:avLst>
              <a:gd name="adj" fmla="val 117806"/>
            </a:avLst>
          </a:prstGeom>
          <a:solidFill>
            <a:srgbClr val="D9CDBA"/>
          </a:solidFill>
          <a:ln/>
        </p:spPr>
      </p:sp>
      <p:sp>
        <p:nvSpPr>
          <p:cNvPr id="6" name="Shape 3"/>
          <p:cNvSpPr/>
          <p:nvPr/>
        </p:nvSpPr>
        <p:spPr>
          <a:xfrm>
            <a:off x="6413837" y="2969657"/>
            <a:ext cx="538520" cy="538520"/>
          </a:xfrm>
          <a:prstGeom prst="roundRect">
            <a:avLst>
              <a:gd name="adj" fmla="val 6668"/>
            </a:avLst>
          </a:prstGeom>
          <a:solidFill>
            <a:srgbClr val="F3E7D4"/>
          </a:solidFill>
          <a:ln/>
        </p:spPr>
      </p:sp>
      <p:sp>
        <p:nvSpPr>
          <p:cNvPr id="7" name="Text 4"/>
          <p:cNvSpPr/>
          <p:nvPr/>
        </p:nvSpPr>
        <p:spPr>
          <a:xfrm>
            <a:off x="6621482" y="3069908"/>
            <a:ext cx="123111" cy="337899"/>
          </a:xfrm>
          <a:prstGeom prst="rect">
            <a:avLst/>
          </a:prstGeom>
          <a:noFill/>
          <a:ln/>
        </p:spPr>
        <p:txBody>
          <a:bodyPr wrap="none" lIns="0" tIns="0" rIns="0" bIns="0" rtlCol="0" anchor="t"/>
          <a:lstStyle/>
          <a:p>
            <a:pPr marL="0" indent="0" algn="ctr">
              <a:lnSpc>
                <a:spcPts val="2650"/>
              </a:lnSpc>
              <a:buNone/>
            </a:pPr>
            <a:r>
              <a:rPr lang="en-US" sz="2650" dirty="0">
                <a:solidFill>
                  <a:srgbClr val="3A3630"/>
                </a:solidFill>
                <a:latin typeface="Lora" pitchFamily="34" charset="0"/>
                <a:ea typeface="Lora" pitchFamily="34" charset="-122"/>
                <a:cs typeface="Lora" pitchFamily="34" charset="-120"/>
              </a:rPr>
              <a:t>1</a:t>
            </a:r>
            <a:endParaRPr lang="en-US" sz="2650" dirty="0"/>
          </a:p>
        </p:txBody>
      </p:sp>
      <p:sp>
        <p:nvSpPr>
          <p:cNvPr id="8" name="Text 5"/>
          <p:cNvSpPr/>
          <p:nvPr/>
        </p:nvSpPr>
        <p:spPr>
          <a:xfrm>
            <a:off x="7999690" y="2939772"/>
            <a:ext cx="5792986" cy="766048"/>
          </a:xfrm>
          <a:prstGeom prst="rect">
            <a:avLst/>
          </a:prstGeom>
          <a:noFill/>
          <a:ln/>
        </p:spPr>
        <p:txBody>
          <a:bodyPr wrap="square" lIns="0" tIns="0" rIns="0" bIns="0" rtlCol="0" anchor="t"/>
          <a:lstStyle/>
          <a:p>
            <a:pPr algn="l"/>
            <a:r>
              <a:rPr lang="en-US" sz="1850" dirty="0">
                <a:solidFill>
                  <a:srgbClr val="3A3630"/>
                </a:solidFill>
                <a:latin typeface="Times New Roman" panose="02020603050405020304" pitchFamily="18" charset="0"/>
                <a:ea typeface="Source Sans Pro" pitchFamily="34" charset="-122"/>
                <a:cs typeface="Times New Roman" panose="02020603050405020304" pitchFamily="18" charset="0"/>
              </a:rPr>
              <a:t>I</a:t>
            </a:r>
            <a:r>
              <a:rPr lang="en-US" sz="1850" dirty="0">
                <a:latin typeface="Times New Roman" panose="02020603050405020304" pitchFamily="18" charset="0"/>
                <a:ea typeface="Source Sans Pro" pitchFamily="34" charset="-122"/>
                <a:cs typeface="Times New Roman" panose="02020603050405020304" pitchFamily="18" charset="0"/>
              </a:rPr>
              <a:t>nd AS are a set of accounting standards based on IFRS, adopted by India in 2016.</a:t>
            </a:r>
            <a:r>
              <a:rPr lang="en-US" sz="1800" b="0" i="0" u="none" strike="noStrike" baseline="0" dirty="0">
                <a:latin typeface="Times New Roman" panose="02020603050405020304" pitchFamily="18" charset="0"/>
                <a:cs typeface="Times New Roman" panose="02020603050405020304" pitchFamily="18" charset="0"/>
              </a:rPr>
              <a:t> Accounting Standards are written statements of accounting rules and guidelines. They are codified </a:t>
            </a:r>
            <a:r>
              <a:rPr lang="en-IN" sz="1800" b="0" i="0" u="none" strike="noStrike" baseline="0" dirty="0">
                <a:latin typeface="Times New Roman" panose="02020603050405020304" pitchFamily="18" charset="0"/>
                <a:cs typeface="Times New Roman" panose="02020603050405020304" pitchFamily="18" charset="0"/>
              </a:rPr>
              <a:t>forms of GAAP.</a:t>
            </a:r>
            <a:endParaRPr lang="en-US" sz="1850" dirty="0">
              <a:latin typeface="Times New Roman" panose="02020603050405020304" pitchFamily="18" charset="0"/>
              <a:cs typeface="Times New Roman" panose="02020603050405020304" pitchFamily="18" charset="0"/>
            </a:endParaRPr>
          </a:p>
        </p:txBody>
      </p:sp>
      <p:sp>
        <p:nvSpPr>
          <p:cNvPr id="9" name="Shape 6"/>
          <p:cNvSpPr/>
          <p:nvPr/>
        </p:nvSpPr>
        <p:spPr>
          <a:xfrm>
            <a:off x="6921877" y="4707612"/>
            <a:ext cx="837724" cy="30480"/>
          </a:xfrm>
          <a:prstGeom prst="roundRect">
            <a:avLst>
              <a:gd name="adj" fmla="val 117806"/>
            </a:avLst>
          </a:prstGeom>
          <a:solidFill>
            <a:srgbClr val="D9CDBA"/>
          </a:solidFill>
          <a:ln/>
        </p:spPr>
      </p:sp>
      <p:sp>
        <p:nvSpPr>
          <p:cNvPr id="10" name="Shape 7"/>
          <p:cNvSpPr/>
          <p:nvPr/>
        </p:nvSpPr>
        <p:spPr>
          <a:xfrm>
            <a:off x="6413837" y="4453652"/>
            <a:ext cx="538520" cy="538520"/>
          </a:xfrm>
          <a:prstGeom prst="roundRect">
            <a:avLst>
              <a:gd name="adj" fmla="val 6668"/>
            </a:avLst>
          </a:prstGeom>
          <a:solidFill>
            <a:srgbClr val="F3E7D4"/>
          </a:solidFill>
          <a:ln/>
        </p:spPr>
      </p:sp>
      <p:sp>
        <p:nvSpPr>
          <p:cNvPr id="11" name="Text 8"/>
          <p:cNvSpPr/>
          <p:nvPr/>
        </p:nvSpPr>
        <p:spPr>
          <a:xfrm>
            <a:off x="6592312" y="4553902"/>
            <a:ext cx="181570" cy="337899"/>
          </a:xfrm>
          <a:prstGeom prst="rect">
            <a:avLst/>
          </a:prstGeom>
          <a:noFill/>
          <a:ln/>
        </p:spPr>
        <p:txBody>
          <a:bodyPr wrap="none" lIns="0" tIns="0" rIns="0" bIns="0" rtlCol="0" anchor="t"/>
          <a:lstStyle/>
          <a:p>
            <a:pPr marL="0" indent="0" algn="ctr">
              <a:lnSpc>
                <a:spcPts val="2650"/>
              </a:lnSpc>
              <a:buNone/>
            </a:pPr>
            <a:r>
              <a:rPr lang="en-US" sz="2650" dirty="0">
                <a:solidFill>
                  <a:srgbClr val="3A3630"/>
                </a:solidFill>
                <a:latin typeface="Lora" pitchFamily="34" charset="0"/>
                <a:ea typeface="Lora" pitchFamily="34" charset="-122"/>
                <a:cs typeface="Lora" pitchFamily="34" charset="-120"/>
              </a:rPr>
              <a:t>2</a:t>
            </a:r>
            <a:endParaRPr lang="en-US" sz="2650" dirty="0"/>
          </a:p>
        </p:txBody>
      </p:sp>
      <p:sp>
        <p:nvSpPr>
          <p:cNvPr id="12" name="Text 9"/>
          <p:cNvSpPr/>
          <p:nvPr/>
        </p:nvSpPr>
        <p:spPr>
          <a:xfrm>
            <a:off x="7999690" y="4423767"/>
            <a:ext cx="5792986" cy="766048"/>
          </a:xfrm>
          <a:prstGeom prst="rect">
            <a:avLst/>
          </a:prstGeom>
          <a:noFill/>
          <a:ln/>
        </p:spPr>
        <p:txBody>
          <a:bodyPr wrap="square" lIns="0" tIns="0" rIns="0" bIns="0" rtlCol="0" anchor="t"/>
          <a:lstStyle/>
          <a:p>
            <a:pPr algn="l"/>
            <a:r>
              <a:rPr lang="en-US" sz="1850" dirty="0">
                <a:solidFill>
                  <a:srgbClr val="3A3630"/>
                </a:solidFill>
                <a:latin typeface="Source Sans Pro" pitchFamily="34" charset="0"/>
                <a:ea typeface="Source Sans Pro" pitchFamily="34" charset="-122"/>
                <a:cs typeface="Source Sans Pro" pitchFamily="34" charset="-120"/>
              </a:rPr>
              <a:t> </a:t>
            </a:r>
            <a:r>
              <a:rPr lang="en-IN" sz="1800" b="0" i="0" u="none" strike="noStrike" baseline="0" dirty="0">
                <a:latin typeface="TimesNewRoman"/>
              </a:rPr>
              <a:t>Accounting Standards </a:t>
            </a:r>
            <a:r>
              <a:rPr lang="en-US" sz="1800" b="0" i="0" u="none" strike="noStrike" baseline="0" dirty="0">
                <a:latin typeface="TimesNewRoman"/>
              </a:rPr>
              <a:t>consists of detailed rules to be adopted for the treatment of various items in accounting process so as to attain uniformity and consistency in internal and external reporting process.</a:t>
            </a:r>
            <a:endParaRPr lang="en-US" sz="1850" dirty="0"/>
          </a:p>
        </p:txBody>
      </p:sp>
      <p:sp>
        <p:nvSpPr>
          <p:cNvPr id="13" name="Shape 10"/>
          <p:cNvSpPr/>
          <p:nvPr/>
        </p:nvSpPr>
        <p:spPr>
          <a:xfrm>
            <a:off x="6921877" y="6191607"/>
            <a:ext cx="837724" cy="30480"/>
          </a:xfrm>
          <a:prstGeom prst="roundRect">
            <a:avLst>
              <a:gd name="adj" fmla="val 117806"/>
            </a:avLst>
          </a:prstGeom>
          <a:solidFill>
            <a:srgbClr val="D9CDBA"/>
          </a:solidFill>
          <a:ln/>
        </p:spPr>
      </p:sp>
      <p:sp>
        <p:nvSpPr>
          <p:cNvPr id="14" name="Shape 11"/>
          <p:cNvSpPr/>
          <p:nvPr/>
        </p:nvSpPr>
        <p:spPr>
          <a:xfrm>
            <a:off x="6413837" y="5937647"/>
            <a:ext cx="538520" cy="538520"/>
          </a:xfrm>
          <a:prstGeom prst="roundRect">
            <a:avLst>
              <a:gd name="adj" fmla="val 6668"/>
            </a:avLst>
          </a:prstGeom>
          <a:solidFill>
            <a:srgbClr val="F3E7D4"/>
          </a:solidFill>
          <a:ln/>
        </p:spPr>
      </p:sp>
      <p:sp>
        <p:nvSpPr>
          <p:cNvPr id="15" name="Text 12"/>
          <p:cNvSpPr/>
          <p:nvPr/>
        </p:nvSpPr>
        <p:spPr>
          <a:xfrm>
            <a:off x="6588978" y="6037898"/>
            <a:ext cx="188238" cy="337899"/>
          </a:xfrm>
          <a:prstGeom prst="rect">
            <a:avLst/>
          </a:prstGeom>
          <a:noFill/>
          <a:ln/>
        </p:spPr>
        <p:txBody>
          <a:bodyPr wrap="none" lIns="0" tIns="0" rIns="0" bIns="0" rtlCol="0" anchor="t"/>
          <a:lstStyle/>
          <a:p>
            <a:pPr marL="0" indent="0" algn="ctr">
              <a:lnSpc>
                <a:spcPts val="2650"/>
              </a:lnSpc>
              <a:buNone/>
            </a:pPr>
            <a:r>
              <a:rPr lang="en-US" sz="2650" dirty="0">
                <a:solidFill>
                  <a:srgbClr val="3A3630"/>
                </a:solidFill>
                <a:latin typeface="Lora" pitchFamily="34" charset="0"/>
                <a:ea typeface="Lora" pitchFamily="34" charset="-122"/>
                <a:cs typeface="Lora" pitchFamily="34" charset="-120"/>
              </a:rPr>
              <a:t>3</a:t>
            </a:r>
            <a:endParaRPr lang="en-US" sz="2650" dirty="0"/>
          </a:p>
        </p:txBody>
      </p:sp>
      <p:sp>
        <p:nvSpPr>
          <p:cNvPr id="16" name="Text 13"/>
          <p:cNvSpPr/>
          <p:nvPr/>
        </p:nvSpPr>
        <p:spPr>
          <a:xfrm>
            <a:off x="7932065" y="5907762"/>
            <a:ext cx="5792986" cy="1149072"/>
          </a:xfrm>
          <a:prstGeom prst="rect">
            <a:avLst/>
          </a:prstGeom>
          <a:noFill/>
          <a:ln/>
        </p:spPr>
        <p:txBody>
          <a:bodyPr wrap="square" lIns="0" tIns="0" rIns="0" bIns="0" rtlCol="0" anchor="t"/>
          <a:lstStyle/>
          <a:p>
            <a:pPr marL="0" indent="0" algn="l">
              <a:lnSpc>
                <a:spcPts val="3000"/>
              </a:lnSpc>
              <a:buNone/>
            </a:pPr>
            <a:r>
              <a:rPr lang="en-US" sz="1850" dirty="0">
                <a:solidFill>
                  <a:srgbClr val="3A3630"/>
                </a:solidFill>
                <a:latin typeface="Times New Roman" panose="02020603050405020304" pitchFamily="18" charset="0"/>
                <a:ea typeface="Source Sans Pro" pitchFamily="34" charset="-122"/>
                <a:cs typeface="Times New Roman" panose="02020603050405020304" pitchFamily="18" charset="0"/>
              </a:rPr>
              <a:t>Ind AS are used by companies listed on Indian stock exchanges and regulated by the Ministry of Corporate Affairs.</a:t>
            </a:r>
            <a:endParaRPr lang="en-US" sz="1850" dirty="0">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3DFDD55B-03FC-BC23-6C41-36101E8E7D91}"/>
              </a:ext>
            </a:extLst>
          </p:cNvPr>
          <p:cNvSpPr/>
          <p:nvPr/>
        </p:nvSpPr>
        <p:spPr>
          <a:xfrm>
            <a:off x="12731262" y="7748954"/>
            <a:ext cx="1899138" cy="48064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highlight>
                  <a:srgbClr val="FFFFCC"/>
                </a:highlight>
              </a:rPr>
              <a:t>Contin……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32338"/>
          </a:xfrm>
          <a:prstGeom prst="rect">
            <a:avLst/>
          </a:prstGeom>
        </p:spPr>
      </p:pic>
      <p:sp>
        <p:nvSpPr>
          <p:cNvPr id="3" name="Text 0"/>
          <p:cNvSpPr/>
          <p:nvPr/>
        </p:nvSpPr>
        <p:spPr>
          <a:xfrm>
            <a:off x="763191" y="1322070"/>
            <a:ext cx="7617619" cy="560308"/>
          </a:xfrm>
          <a:prstGeom prst="rect">
            <a:avLst/>
          </a:prstGeom>
          <a:noFill/>
          <a:ln/>
        </p:spPr>
        <p:txBody>
          <a:bodyPr wrap="square" lIns="0" tIns="0" rIns="0" bIns="0" rtlCol="0" anchor="t"/>
          <a:lstStyle/>
          <a:p>
            <a:pPr>
              <a:lnSpc>
                <a:spcPts val="5050"/>
              </a:lnSpc>
            </a:pPr>
            <a:r>
              <a:rPr lang="en-US" sz="2400" b="1" dirty="0">
                <a:solidFill>
                  <a:schemeClr val="accent6">
                    <a:lumMod val="75000"/>
                  </a:schemeClr>
                </a:solidFill>
                <a:latin typeface="Lora" pitchFamily="34" charset="0"/>
                <a:ea typeface="Lora" pitchFamily="34" charset="-122"/>
                <a:cs typeface="Lora" pitchFamily="34" charset="-120"/>
              </a:rPr>
              <a:t>International Financial Reporting Standards (IFRS)</a:t>
            </a:r>
            <a:endParaRPr lang="en-US" sz="2400" b="1" dirty="0">
              <a:solidFill>
                <a:schemeClr val="accent6">
                  <a:lumMod val="75000"/>
                </a:schemeClr>
              </a:solidFill>
            </a:endParaRPr>
          </a:p>
        </p:txBody>
      </p:sp>
      <p:pic>
        <p:nvPicPr>
          <p:cNvPr id="4" name="Image 1" descr="preencoded.png"/>
          <p:cNvPicPr>
            <a:picLocks noChangeAspect="1"/>
          </p:cNvPicPr>
          <p:nvPr/>
        </p:nvPicPr>
        <p:blipFill>
          <a:blip r:embed="rId4"/>
          <a:stretch>
            <a:fillRect/>
          </a:stretch>
        </p:blipFill>
        <p:spPr>
          <a:xfrm>
            <a:off x="763191" y="2209443"/>
            <a:ext cx="1090255" cy="1934289"/>
          </a:xfrm>
          <a:prstGeom prst="rect">
            <a:avLst/>
          </a:prstGeom>
        </p:spPr>
      </p:pic>
      <p:sp>
        <p:nvSpPr>
          <p:cNvPr id="5" name="Text 1"/>
          <p:cNvSpPr/>
          <p:nvPr/>
        </p:nvSpPr>
        <p:spPr>
          <a:xfrm>
            <a:off x="2180511" y="2427446"/>
            <a:ext cx="2565440" cy="320635"/>
          </a:xfrm>
          <a:prstGeom prst="rect">
            <a:avLst/>
          </a:prstGeom>
          <a:noFill/>
          <a:ln/>
        </p:spPr>
        <p:txBody>
          <a:bodyPr wrap="none" lIns="0" tIns="0" rIns="0" bIns="0" rtlCol="0" anchor="t"/>
          <a:lstStyle/>
          <a:p>
            <a:pPr marL="0" indent="0" algn="l">
              <a:lnSpc>
                <a:spcPts val="2500"/>
              </a:lnSpc>
              <a:buNone/>
            </a:pPr>
            <a:r>
              <a:rPr lang="en-US" sz="2000" dirty="0">
                <a:solidFill>
                  <a:srgbClr val="3A3630"/>
                </a:solidFill>
                <a:latin typeface="Lora" pitchFamily="34" charset="0"/>
                <a:ea typeface="Lora" pitchFamily="34" charset="-122"/>
                <a:cs typeface="Lora" pitchFamily="34" charset="-120"/>
              </a:rPr>
              <a:t>Global Standards</a:t>
            </a:r>
            <a:endParaRPr lang="en-US" sz="2000" dirty="0"/>
          </a:p>
        </p:txBody>
      </p:sp>
      <p:sp>
        <p:nvSpPr>
          <p:cNvPr id="6" name="Text 2"/>
          <p:cNvSpPr/>
          <p:nvPr/>
        </p:nvSpPr>
        <p:spPr>
          <a:xfrm>
            <a:off x="2180511" y="2878812"/>
            <a:ext cx="6200299" cy="1046917"/>
          </a:xfrm>
          <a:prstGeom prst="rect">
            <a:avLst/>
          </a:prstGeom>
          <a:noFill/>
          <a:ln/>
        </p:spPr>
        <p:txBody>
          <a:bodyPr wrap="square" lIns="0" tIns="0" rIns="0" bIns="0" rtlCol="0" anchor="t"/>
          <a:lstStyle/>
          <a:p>
            <a:pPr marL="0" indent="0" algn="l">
              <a:lnSpc>
                <a:spcPts val="2700"/>
              </a:lnSpc>
              <a:buNone/>
            </a:pPr>
            <a:r>
              <a:rPr lang="en-US" sz="1700" dirty="0">
                <a:solidFill>
                  <a:srgbClr val="3A3630"/>
                </a:solidFill>
                <a:latin typeface="Source Sans Pro" pitchFamily="34" charset="0"/>
                <a:ea typeface="Source Sans Pro" pitchFamily="34" charset="-122"/>
                <a:cs typeface="Source Sans Pro" pitchFamily="34" charset="-120"/>
              </a:rPr>
              <a:t>IFRS provides a common language for business communication, allowing for better cross-border comparisons of financial information.</a:t>
            </a:r>
            <a:endParaRPr lang="en-US" sz="1700" dirty="0"/>
          </a:p>
        </p:txBody>
      </p:sp>
      <p:pic>
        <p:nvPicPr>
          <p:cNvPr id="7" name="Image 2" descr="preencoded.png"/>
          <p:cNvPicPr>
            <a:picLocks noChangeAspect="1"/>
          </p:cNvPicPr>
          <p:nvPr/>
        </p:nvPicPr>
        <p:blipFill>
          <a:blip r:embed="rId5"/>
          <a:stretch>
            <a:fillRect/>
          </a:stretch>
        </p:blipFill>
        <p:spPr>
          <a:xfrm>
            <a:off x="763191" y="4143732"/>
            <a:ext cx="1090255" cy="1744504"/>
          </a:xfrm>
          <a:prstGeom prst="rect">
            <a:avLst/>
          </a:prstGeom>
        </p:spPr>
      </p:pic>
      <p:sp>
        <p:nvSpPr>
          <p:cNvPr id="8" name="Text 3"/>
          <p:cNvSpPr/>
          <p:nvPr/>
        </p:nvSpPr>
        <p:spPr>
          <a:xfrm>
            <a:off x="2180511" y="4361736"/>
            <a:ext cx="2719268" cy="320635"/>
          </a:xfrm>
          <a:prstGeom prst="rect">
            <a:avLst/>
          </a:prstGeom>
          <a:noFill/>
          <a:ln/>
        </p:spPr>
        <p:txBody>
          <a:bodyPr wrap="none" lIns="0" tIns="0" rIns="0" bIns="0" rtlCol="0" anchor="t"/>
          <a:lstStyle/>
          <a:p>
            <a:pPr marL="0" indent="0" algn="l">
              <a:lnSpc>
                <a:spcPts val="2500"/>
              </a:lnSpc>
              <a:buNone/>
            </a:pPr>
            <a:r>
              <a:rPr lang="en-US" sz="2000" dirty="0">
                <a:solidFill>
                  <a:srgbClr val="3A3630"/>
                </a:solidFill>
                <a:latin typeface="Lora" pitchFamily="34" charset="0"/>
                <a:ea typeface="Lora" pitchFamily="34" charset="-122"/>
                <a:cs typeface="Lora" pitchFamily="34" charset="-120"/>
              </a:rPr>
              <a:t>Harmonized Reporting</a:t>
            </a:r>
            <a:endParaRPr lang="en-US" sz="2000" dirty="0"/>
          </a:p>
        </p:txBody>
      </p:sp>
      <p:sp>
        <p:nvSpPr>
          <p:cNvPr id="9" name="Text 4"/>
          <p:cNvSpPr/>
          <p:nvPr/>
        </p:nvSpPr>
        <p:spPr>
          <a:xfrm>
            <a:off x="2180511" y="4813102"/>
            <a:ext cx="6200299" cy="697944"/>
          </a:xfrm>
          <a:prstGeom prst="rect">
            <a:avLst/>
          </a:prstGeom>
          <a:noFill/>
          <a:ln/>
        </p:spPr>
        <p:txBody>
          <a:bodyPr wrap="square" lIns="0" tIns="0" rIns="0" bIns="0" rtlCol="0" anchor="t"/>
          <a:lstStyle/>
          <a:p>
            <a:pPr marL="0" indent="0" algn="l">
              <a:lnSpc>
                <a:spcPts val="2700"/>
              </a:lnSpc>
              <a:buNone/>
            </a:pPr>
            <a:r>
              <a:rPr lang="en-US" sz="1700" dirty="0">
                <a:solidFill>
                  <a:srgbClr val="3A3630"/>
                </a:solidFill>
                <a:latin typeface="Source Sans Pro" pitchFamily="34" charset="0"/>
                <a:ea typeface="Source Sans Pro" pitchFamily="34" charset="-122"/>
                <a:cs typeface="Source Sans Pro" pitchFamily="34" charset="-120"/>
              </a:rPr>
              <a:t>IFRS aims to improve transparency and comparability of financial reporting for companies operating in multiple countries.</a:t>
            </a:r>
            <a:endParaRPr lang="en-US" sz="1700" dirty="0"/>
          </a:p>
        </p:txBody>
      </p:sp>
      <p:pic>
        <p:nvPicPr>
          <p:cNvPr id="10" name="Image 3" descr="preencoded.png"/>
          <p:cNvPicPr>
            <a:picLocks noChangeAspect="1"/>
          </p:cNvPicPr>
          <p:nvPr/>
        </p:nvPicPr>
        <p:blipFill>
          <a:blip r:embed="rId6"/>
          <a:stretch>
            <a:fillRect/>
          </a:stretch>
        </p:blipFill>
        <p:spPr>
          <a:xfrm>
            <a:off x="763191" y="5888236"/>
            <a:ext cx="1090255" cy="1744504"/>
          </a:xfrm>
          <a:prstGeom prst="rect">
            <a:avLst/>
          </a:prstGeom>
        </p:spPr>
      </p:pic>
      <p:sp>
        <p:nvSpPr>
          <p:cNvPr id="11" name="Text 5"/>
          <p:cNvSpPr/>
          <p:nvPr/>
        </p:nvSpPr>
        <p:spPr>
          <a:xfrm>
            <a:off x="2180511" y="6106239"/>
            <a:ext cx="2869644" cy="320635"/>
          </a:xfrm>
          <a:prstGeom prst="rect">
            <a:avLst/>
          </a:prstGeom>
          <a:noFill/>
          <a:ln/>
        </p:spPr>
        <p:txBody>
          <a:bodyPr wrap="none" lIns="0" tIns="0" rIns="0" bIns="0" rtlCol="0" anchor="t"/>
          <a:lstStyle/>
          <a:p>
            <a:pPr marL="0" indent="0" algn="l">
              <a:lnSpc>
                <a:spcPts val="2500"/>
              </a:lnSpc>
              <a:buNone/>
            </a:pPr>
            <a:r>
              <a:rPr lang="en-US" sz="2000" dirty="0">
                <a:solidFill>
                  <a:srgbClr val="3A3630"/>
                </a:solidFill>
                <a:latin typeface="Lora" pitchFamily="34" charset="0"/>
                <a:ea typeface="Lora" pitchFamily="34" charset="-122"/>
                <a:cs typeface="Lora" pitchFamily="34" charset="-120"/>
              </a:rPr>
              <a:t>Increased Transparency</a:t>
            </a:r>
            <a:endParaRPr lang="en-US" sz="2000" dirty="0"/>
          </a:p>
        </p:txBody>
      </p:sp>
      <p:sp>
        <p:nvSpPr>
          <p:cNvPr id="12" name="Text 6"/>
          <p:cNvSpPr/>
          <p:nvPr/>
        </p:nvSpPr>
        <p:spPr>
          <a:xfrm>
            <a:off x="2180511" y="6557605"/>
            <a:ext cx="6200299" cy="697944"/>
          </a:xfrm>
          <a:prstGeom prst="rect">
            <a:avLst/>
          </a:prstGeom>
          <a:noFill/>
          <a:ln/>
        </p:spPr>
        <p:txBody>
          <a:bodyPr wrap="square" lIns="0" tIns="0" rIns="0" bIns="0" rtlCol="0" anchor="t"/>
          <a:lstStyle/>
          <a:p>
            <a:pPr marL="0" indent="0" algn="l">
              <a:lnSpc>
                <a:spcPts val="2700"/>
              </a:lnSpc>
              <a:buNone/>
            </a:pPr>
            <a:r>
              <a:rPr lang="en-US" sz="1700" dirty="0">
                <a:solidFill>
                  <a:srgbClr val="3A3630"/>
                </a:solidFill>
                <a:latin typeface="Source Sans Pro" pitchFamily="34" charset="0"/>
                <a:ea typeface="Source Sans Pro" pitchFamily="34" charset="-122"/>
                <a:cs typeface="Source Sans Pro" pitchFamily="34" charset="-120"/>
              </a:rPr>
              <a:t>IFRS promotes consistency and transparency, which benefits investors and other stakeholders around the world.</a:t>
            </a:r>
            <a:endParaRPr lang="en-US" sz="17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1D042F-2898-E240-0A76-C470BB899515}"/>
              </a:ext>
            </a:extLst>
          </p:cNvPr>
          <p:cNvSpPr txBox="1"/>
          <p:nvPr/>
        </p:nvSpPr>
        <p:spPr>
          <a:xfrm>
            <a:off x="152400" y="1406769"/>
            <a:ext cx="14630400" cy="6586418"/>
          </a:xfrm>
          <a:prstGeom prst="rect">
            <a:avLst/>
          </a:prstGeom>
          <a:noFill/>
        </p:spPr>
        <p:txBody>
          <a:bodyPr wrap="square" rtlCol="0">
            <a:spAutoFit/>
          </a:bodyPr>
          <a:lstStyle/>
          <a:p>
            <a:r>
              <a:rPr lang="en-US" sz="3200" b="1" dirty="0">
                <a:solidFill>
                  <a:schemeClr val="accent6">
                    <a:lumMod val="75000"/>
                  </a:schemeClr>
                </a:solidFill>
                <a:latin typeface="Times New Roman" panose="02020603050405020304" pitchFamily="18" charset="0"/>
                <a:cs typeface="Times New Roman" panose="02020603050405020304" pitchFamily="18" charset="0"/>
              </a:rPr>
              <a:t>IFRS Meaning :</a:t>
            </a:r>
          </a:p>
          <a:p>
            <a:r>
              <a:rPr lang="en-US" sz="2000" dirty="0">
                <a:latin typeface="Times New Roman" panose="02020603050405020304" pitchFamily="18" charset="0"/>
                <a:cs typeface="Times New Roman" panose="02020603050405020304" pitchFamily="18" charset="0"/>
              </a:rPr>
              <a:t>International Financial Reporting Standards (IFRS) are a set of global accounting standards developed and maintained by the International Accounting Standards Board (IASB). IFRS aims to standardize accounting practices across different countries to ensure that financial statements are consistent, transparent, and comparable, regardless of where a company operates .</a:t>
            </a:r>
          </a:p>
          <a:p>
            <a:endParaRPr lang="en-US" dirty="0">
              <a:latin typeface="Times New Roman" panose="02020603050405020304" pitchFamily="18" charset="0"/>
              <a:cs typeface="Times New Roman" panose="02020603050405020304" pitchFamily="18" charset="0"/>
            </a:endParaRPr>
          </a:p>
          <a:p>
            <a:r>
              <a:rPr lang="en-US" sz="3200" b="1" dirty="0">
                <a:solidFill>
                  <a:schemeClr val="accent6">
                    <a:lumMod val="75000"/>
                  </a:schemeClr>
                </a:solidFill>
                <a:latin typeface="Times New Roman" panose="02020603050405020304" pitchFamily="18" charset="0"/>
                <a:cs typeface="Times New Roman" panose="02020603050405020304" pitchFamily="18" charset="0"/>
              </a:rPr>
              <a:t>Objectives of IFRS:</a:t>
            </a: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Consistency and Comparability: </a:t>
            </a:r>
          </a:p>
          <a:p>
            <a:r>
              <a:rPr lang="en-US" sz="2000" dirty="0">
                <a:latin typeface="Times New Roman" panose="02020603050405020304" pitchFamily="18" charset="0"/>
                <a:cs typeface="Times New Roman" panose="02020603050405020304" pitchFamily="18" charset="0"/>
              </a:rPr>
              <a:t>IFRS aims to provide a consistent framework for financial reporting, which makes it easier for investors, regulators, and other stakeholders to compare the financial performance of companies across different regions and industries.</a:t>
            </a: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Transparency:</a:t>
            </a:r>
          </a:p>
          <a:p>
            <a:r>
              <a:rPr lang="en-US" sz="2000" dirty="0">
                <a:latin typeface="Times New Roman" panose="02020603050405020304" pitchFamily="18" charset="0"/>
                <a:cs typeface="Times New Roman" panose="02020603050405020304" pitchFamily="18" charset="0"/>
              </a:rPr>
              <a:t>It ensures that financial statements provide clear and truthful information about a company's financial position, performance, and cash flows, enhancing accountability to stakeholders.</a:t>
            </a: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Improved Decision-Making: </a:t>
            </a:r>
          </a:p>
          <a:p>
            <a:r>
              <a:rPr lang="en-US" sz="2000" dirty="0">
                <a:latin typeface="Times New Roman" panose="02020603050405020304" pitchFamily="18" charset="0"/>
                <a:cs typeface="Times New Roman" panose="02020603050405020304" pitchFamily="18" charset="0"/>
              </a:rPr>
              <a:t>By standardizing financial reporting, IFRS helps users make informed decisions based on comparable and reliable financial information.</a:t>
            </a: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Global Standardization:</a:t>
            </a:r>
          </a:p>
          <a:p>
            <a:r>
              <a:rPr lang="en-US" sz="2000" dirty="0">
                <a:latin typeface="Times New Roman" panose="02020603050405020304" pitchFamily="18" charset="0"/>
                <a:cs typeface="Times New Roman" panose="02020603050405020304" pitchFamily="18" charset="0"/>
              </a:rPr>
              <a:t>IFRS seeks to create a common global language for financial reporting, facilitating easier cross-border investments and business operations, especially for multinational companies.</a:t>
            </a: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Efficiency: </a:t>
            </a:r>
          </a:p>
          <a:p>
            <a:r>
              <a:rPr lang="en-US" sz="2000" dirty="0">
                <a:latin typeface="Times New Roman" panose="02020603050405020304" pitchFamily="18" charset="0"/>
                <a:cs typeface="Times New Roman" panose="02020603050405020304" pitchFamily="18" charset="0"/>
              </a:rPr>
              <a:t>By adopting IFRS, companies can avoid the need to prepare multiple sets of financial statements for different countries, reducing the </a:t>
            </a:r>
          </a:p>
          <a:p>
            <a:r>
              <a:rPr lang="en-US" sz="2000" dirty="0">
                <a:latin typeface="Times New Roman" panose="02020603050405020304" pitchFamily="18" charset="0"/>
                <a:cs typeface="Times New Roman" panose="02020603050405020304" pitchFamily="18" charset="0"/>
              </a:rPr>
              <a:t>costs and complexities associated with adhering to different national standards.</a:t>
            </a:r>
            <a:endParaRPr lang="en-IN" sz="20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7B15E092-0DA6-6750-3229-95DAE004DD62}"/>
              </a:ext>
            </a:extLst>
          </p:cNvPr>
          <p:cNvPicPr>
            <a:picLocks noChangeAspect="1"/>
          </p:cNvPicPr>
          <p:nvPr/>
        </p:nvPicPr>
        <p:blipFill>
          <a:blip r:embed="rId2"/>
          <a:stretch>
            <a:fillRect/>
          </a:stretch>
        </p:blipFill>
        <p:spPr>
          <a:xfrm>
            <a:off x="12684370" y="7186246"/>
            <a:ext cx="1852246" cy="1043353"/>
          </a:xfrm>
          <a:prstGeom prst="rect">
            <a:avLst/>
          </a:prstGeom>
        </p:spPr>
      </p:pic>
    </p:spTree>
    <p:extLst>
      <p:ext uri="{BB962C8B-B14F-4D97-AF65-F5344CB8AC3E}">
        <p14:creationId xmlns:p14="http://schemas.microsoft.com/office/powerpoint/2010/main" val="21420268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65B12F1-B3F2-64F1-42F5-83B3059B1BAD}"/>
              </a:ext>
            </a:extLst>
          </p:cNvPr>
          <p:cNvSpPr txBox="1"/>
          <p:nvPr/>
        </p:nvSpPr>
        <p:spPr>
          <a:xfrm>
            <a:off x="0" y="1301262"/>
            <a:ext cx="14114585" cy="6494085"/>
          </a:xfrm>
          <a:prstGeom prst="rect">
            <a:avLst/>
          </a:prstGeom>
          <a:noFill/>
        </p:spPr>
        <p:txBody>
          <a:bodyPr wrap="square">
            <a:spAutoFit/>
          </a:bodyPr>
          <a:lstStyle/>
          <a:p>
            <a:r>
              <a:rPr lang="en-US" sz="4000" b="1" dirty="0">
                <a:solidFill>
                  <a:schemeClr val="accent6">
                    <a:lumMod val="75000"/>
                  </a:schemeClr>
                </a:solidFill>
                <a:latin typeface="Times New Roman" panose="02020603050405020304" pitchFamily="18" charset="0"/>
                <a:cs typeface="Times New Roman" panose="02020603050405020304" pitchFamily="18" charset="0"/>
              </a:rPr>
              <a:t>Challenges of IFRS:</a:t>
            </a:r>
          </a:p>
          <a:p>
            <a:endParaRPr lang="en-US" sz="1600" dirty="0">
              <a:latin typeface="Times New Roman" panose="02020603050405020304" pitchFamily="18" charset="0"/>
              <a:cs typeface="Times New Roman" panose="02020603050405020304" pitchFamily="18" charset="0"/>
            </a:endParaRP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Implementation Costs: </a:t>
            </a:r>
          </a:p>
          <a:p>
            <a:r>
              <a:rPr lang="en-US" sz="2000" dirty="0">
                <a:latin typeface="Times New Roman" panose="02020603050405020304" pitchFamily="18" charset="0"/>
                <a:cs typeface="Times New Roman" panose="02020603050405020304" pitchFamily="18" charset="0"/>
              </a:rPr>
              <a:t>Transitioning from local accounting standards to IFRS can be costly and time-consuming for companies, requiring changes in systems, processes, and training for staff.</a:t>
            </a: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Complexity and Subjectivity: </a:t>
            </a:r>
          </a:p>
          <a:p>
            <a:r>
              <a:rPr lang="en-US" sz="2000" dirty="0">
                <a:latin typeface="Times New Roman" panose="02020603050405020304" pitchFamily="18" charset="0"/>
                <a:cs typeface="Times New Roman" panose="02020603050405020304" pitchFamily="18" charset="0"/>
              </a:rPr>
              <a:t>Some IFRS standards involve complex accounting principles and require significant judgment, leading to the potential for inconsistent application or interpretation.</a:t>
            </a: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Cultural and Regulatory Differences:</a:t>
            </a:r>
          </a:p>
          <a:p>
            <a:r>
              <a:rPr lang="en-US" sz="2000" dirty="0">
                <a:latin typeface="Times New Roman" panose="02020603050405020304" pitchFamily="18" charset="0"/>
                <a:cs typeface="Times New Roman" panose="02020603050405020304" pitchFamily="18" charset="0"/>
              </a:rPr>
              <a:t>Different countries may have unique business environments, legal systems, and financial reporting traditions, which can make the global adoption of IFRS difficult. This can lead to resistance or difficulties in aligning local practices with IFRS requirements.</a:t>
            </a: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Training and Expertise: </a:t>
            </a:r>
          </a:p>
          <a:p>
            <a:r>
              <a:rPr lang="en-US" sz="2000" dirty="0">
                <a:latin typeface="Times New Roman" panose="02020603050405020304" pitchFamily="18" charset="0"/>
                <a:cs typeface="Times New Roman" panose="02020603050405020304" pitchFamily="18" charset="0"/>
              </a:rPr>
              <a:t>Companies, particularly in developing countries, may struggle to find professionals with the necessary knowledge and expertise to apply IFRS standards correctly.</a:t>
            </a:r>
          </a:p>
          <a:p>
            <a:r>
              <a:rPr lang="en-US" sz="2000" b="1" dirty="0">
                <a:solidFill>
                  <a:schemeClr val="accent6">
                    <a:lumMod val="75000"/>
                  </a:schemeClr>
                </a:solidFill>
                <a:latin typeface="Times New Roman" panose="02020603050405020304" pitchFamily="18" charset="0"/>
                <a:cs typeface="Times New Roman" panose="02020603050405020304" pitchFamily="18" charset="0"/>
              </a:rPr>
              <a:t>Impact on Financial Statements:</a:t>
            </a:r>
          </a:p>
          <a:p>
            <a:r>
              <a:rPr lang="en-US" sz="2000" dirty="0">
                <a:latin typeface="Times New Roman" panose="02020603050405020304" pitchFamily="18" charset="0"/>
                <a:cs typeface="Times New Roman" panose="02020603050405020304" pitchFamily="18" charset="0"/>
              </a:rPr>
              <a:t>In some cases, the adoption of IFRS can lead to significant changes in financial reporting, such as differences in the recognition of revenue or asset valuations, which may impact a company’s reported financial performance or position.</a:t>
            </a:r>
          </a:p>
          <a:p>
            <a:r>
              <a:rPr lang="en-US" sz="2000" dirty="0">
                <a:latin typeface="Times New Roman" panose="02020603050405020304" pitchFamily="18" charset="0"/>
                <a:cs typeface="Times New Roman" panose="02020603050405020304" pitchFamily="18" charset="0"/>
              </a:rPr>
              <a:t> </a:t>
            </a:r>
          </a:p>
          <a:p>
            <a:r>
              <a:rPr lang="en-US" sz="2000" dirty="0">
                <a:latin typeface="Times New Roman" panose="02020603050405020304" pitchFamily="18" charset="0"/>
                <a:cs typeface="Times New Roman" panose="02020603050405020304" pitchFamily="18" charset="0"/>
              </a:rPr>
              <a:t>While IFRS promotes global consistency and transparency in financial reporting, its adoption presents challenges related to cost,</a:t>
            </a:r>
          </a:p>
          <a:p>
            <a:r>
              <a:rPr lang="en-US" sz="2000" dirty="0">
                <a:latin typeface="Times New Roman" panose="02020603050405020304" pitchFamily="18" charset="0"/>
                <a:cs typeface="Times New Roman" panose="02020603050405020304" pitchFamily="18" charset="0"/>
              </a:rPr>
              <a:t> complexity, training, and adaptation to local contexts.</a:t>
            </a:r>
            <a:endParaRPr lang="en-IN" sz="20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2AB24D93-979F-8199-FDF6-6116EF4AAEB7}"/>
              </a:ext>
            </a:extLst>
          </p:cNvPr>
          <p:cNvPicPr>
            <a:picLocks noChangeAspect="1"/>
          </p:cNvPicPr>
          <p:nvPr/>
        </p:nvPicPr>
        <p:blipFill>
          <a:blip r:embed="rId2"/>
          <a:stretch>
            <a:fillRect/>
          </a:stretch>
        </p:blipFill>
        <p:spPr>
          <a:xfrm>
            <a:off x="12684370" y="7186246"/>
            <a:ext cx="1852246" cy="1043353"/>
          </a:xfrm>
          <a:prstGeom prst="rect">
            <a:avLst/>
          </a:prstGeom>
        </p:spPr>
      </p:pic>
    </p:spTree>
    <p:extLst>
      <p:ext uri="{BB962C8B-B14F-4D97-AF65-F5344CB8AC3E}">
        <p14:creationId xmlns:p14="http://schemas.microsoft.com/office/powerpoint/2010/main" val="4249958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8B940E-0170-44BD-0177-EF89E7C5BE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36923" y="4841631"/>
            <a:ext cx="3493477" cy="371813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2132EAB-096C-A3F9-C440-EB79FB5689B2}"/>
              </a:ext>
            </a:extLst>
          </p:cNvPr>
          <p:cNvSpPr txBox="1"/>
          <p:nvPr/>
        </p:nvSpPr>
        <p:spPr>
          <a:xfrm>
            <a:off x="2954216" y="2930768"/>
            <a:ext cx="7807570" cy="1569660"/>
          </a:xfrm>
          <a:prstGeom prst="rect">
            <a:avLst/>
          </a:prstGeom>
          <a:noFill/>
        </p:spPr>
        <p:txBody>
          <a:bodyPr wrap="square">
            <a:spAutoFit/>
          </a:bodyPr>
          <a:lstStyle/>
          <a:p>
            <a:r>
              <a:rPr lang="en-IN" sz="9600" b="1" dirty="0">
                <a:latin typeface="Times New Roman" panose="02020603050405020304" pitchFamily="18" charset="0"/>
                <a:cs typeface="Times New Roman" panose="02020603050405020304" pitchFamily="18" charset="0"/>
              </a:rPr>
              <a:t>Thank you….</a:t>
            </a:r>
          </a:p>
        </p:txBody>
      </p:sp>
    </p:spTree>
    <p:extLst>
      <p:ext uri="{BB962C8B-B14F-4D97-AF65-F5344CB8AC3E}">
        <p14:creationId xmlns:p14="http://schemas.microsoft.com/office/powerpoint/2010/main" val="2589180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9EF5F0-59C8-C3CB-3CD2-14432F1D7FDB}"/>
              </a:ext>
            </a:extLst>
          </p:cNvPr>
          <p:cNvSpPr txBox="1"/>
          <p:nvPr/>
        </p:nvSpPr>
        <p:spPr>
          <a:xfrm>
            <a:off x="140678" y="1524000"/>
            <a:ext cx="13657384" cy="5940088"/>
          </a:xfrm>
          <a:prstGeom prst="rect">
            <a:avLst/>
          </a:prstGeom>
          <a:noFill/>
        </p:spPr>
        <p:txBody>
          <a:bodyPr wrap="square">
            <a:spAutoFit/>
          </a:bodyPr>
          <a:lstStyle/>
          <a:p>
            <a:r>
              <a:rPr lang="en-US" sz="3600" b="1" dirty="0">
                <a:solidFill>
                  <a:schemeClr val="accent6">
                    <a:lumMod val="75000"/>
                  </a:schemeClr>
                </a:solidFill>
                <a:latin typeface="Times New Roman" panose="02020603050405020304" pitchFamily="18" charset="0"/>
                <a:cs typeface="Times New Roman" panose="02020603050405020304" pitchFamily="18" charset="0"/>
              </a:rPr>
              <a:t>Accounting process:</a:t>
            </a:r>
          </a:p>
          <a:p>
            <a:r>
              <a:rPr lang="en-US" sz="2000" dirty="0">
                <a:latin typeface="Times New Roman" panose="02020603050405020304" pitchFamily="18" charset="0"/>
                <a:cs typeface="Times New Roman" panose="02020603050405020304" pitchFamily="18" charset="0"/>
              </a:rPr>
              <a:t>Accounting process is a long journey – starts with recording of business transactions and ends with preparation of final accounts. The important milestones in the journey are;</a:t>
            </a:r>
          </a:p>
          <a:p>
            <a:r>
              <a:rPr lang="en-US" sz="2000" dirty="0">
                <a:latin typeface="Times New Roman" panose="02020603050405020304" pitchFamily="18" charset="0"/>
                <a:cs typeface="Times New Roman" panose="02020603050405020304" pitchFamily="18" charset="0"/>
              </a:rPr>
              <a:t>Recording of business transactions (in source documents, journal paper or subsidiary books)</a:t>
            </a:r>
          </a:p>
          <a:p>
            <a:r>
              <a:rPr lang="en-US" sz="2000" dirty="0">
                <a:latin typeface="Times New Roman" panose="02020603050405020304" pitchFamily="18" charset="0"/>
                <a:cs typeface="Times New Roman" panose="02020603050405020304" pitchFamily="18" charset="0"/>
              </a:rPr>
              <a:t>Transferring these transactions from General Journal (or special subsidiary books) and posting to Ledger</a:t>
            </a:r>
          </a:p>
          <a:p>
            <a:r>
              <a:rPr lang="en-US" sz="2000" dirty="0">
                <a:latin typeface="Times New Roman" panose="02020603050405020304" pitchFamily="18" charset="0"/>
                <a:cs typeface="Times New Roman" panose="02020603050405020304" pitchFamily="18" charset="0"/>
              </a:rPr>
              <a:t>Preparing Trial Balance from these ledger accounts</a:t>
            </a:r>
          </a:p>
          <a:p>
            <a:r>
              <a:rPr lang="en-US" sz="2000" dirty="0">
                <a:latin typeface="Times New Roman" panose="02020603050405020304" pitchFamily="18" charset="0"/>
                <a:cs typeface="Times New Roman" panose="02020603050405020304" pitchFamily="18" charset="0"/>
              </a:rPr>
              <a:t>Preparing Profit and Loss Accounts (after proper adjustments)</a:t>
            </a:r>
          </a:p>
          <a:p>
            <a:r>
              <a:rPr lang="en-US" sz="2000" dirty="0">
                <a:latin typeface="Times New Roman" panose="02020603050405020304" pitchFamily="18" charset="0"/>
                <a:cs typeface="Times New Roman" panose="02020603050405020304" pitchFamily="18" charset="0"/>
              </a:rPr>
              <a:t>Preparing final accounts (financial statements)</a:t>
            </a:r>
          </a:p>
          <a:p>
            <a:endParaRPr lang="en-US" sz="2000" dirty="0">
              <a:latin typeface="Times New Roman" panose="02020603050405020304" pitchFamily="18" charset="0"/>
              <a:cs typeface="Times New Roman" panose="02020603050405020304" pitchFamily="18" charset="0"/>
            </a:endParaRPr>
          </a:p>
          <a:p>
            <a:r>
              <a:rPr lang="en-US" sz="3600" b="1" dirty="0">
                <a:solidFill>
                  <a:schemeClr val="accent6">
                    <a:lumMod val="75000"/>
                  </a:schemeClr>
                </a:solidFill>
                <a:latin typeface="Times New Roman" panose="02020603050405020304" pitchFamily="18" charset="0"/>
                <a:cs typeface="Times New Roman" panose="02020603050405020304" pitchFamily="18" charset="0"/>
              </a:rPr>
              <a:t>Objectives of accounting:</a:t>
            </a:r>
          </a:p>
          <a:p>
            <a:endParaRPr lang="en-US" sz="2800" b="1"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
            </a:pPr>
            <a:r>
              <a:rPr lang="en-US" b="1"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To provide information about the financial position</a:t>
            </a:r>
          </a:p>
          <a:p>
            <a:pPr marL="285750" indent="-285750">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 Performance and changes in the financial position</a:t>
            </a:r>
          </a:p>
          <a:p>
            <a:pPr marL="285750" indent="-285750">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To provide financial accounting information to its users</a:t>
            </a:r>
          </a:p>
          <a:p>
            <a:pPr marL="285750" indent="-285750">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To assess the accountability of the management</a:t>
            </a:r>
          </a:p>
          <a:p>
            <a:pPr marL="285750" indent="-285750">
              <a:buFont typeface="Wingdings" panose="05000000000000000000" pitchFamily="2" charset="2"/>
              <a:buChar char="§"/>
            </a:pPr>
            <a:r>
              <a:rPr lang="en-US" sz="2000" dirty="0">
                <a:latin typeface="Times New Roman" panose="02020603050405020304" pitchFamily="18" charset="0"/>
                <a:cs typeface="Times New Roman" panose="02020603050405020304" pitchFamily="18" charset="0"/>
              </a:rPr>
              <a:t>To arrive at investment and credit decisions</a:t>
            </a:r>
            <a:endParaRPr lang="en-IN" sz="2000" dirty="0">
              <a:solidFill>
                <a:srgbClr val="000000"/>
              </a:solidFill>
              <a:latin typeface="Times New Roman" panose="02020603050405020304" pitchFamily="18" charset="0"/>
              <a:cs typeface="Times New Roman" panose="02020603050405020304" pitchFamily="18" charset="0"/>
            </a:endParaRPr>
          </a:p>
          <a:p>
            <a:endParaRPr lang="en-US" sz="2000" dirty="0"/>
          </a:p>
        </p:txBody>
      </p:sp>
      <p:pic>
        <p:nvPicPr>
          <p:cNvPr id="8194" name="Picture 2">
            <a:extLst>
              <a:ext uri="{FF2B5EF4-FFF2-40B4-BE49-F238E27FC236}">
                <a16:creationId xmlns:a16="http://schemas.microsoft.com/office/drawing/2014/main" id="{450B8F98-43AC-6FBF-4B81-9C5F1A64BF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6800" y="4717579"/>
            <a:ext cx="5943600" cy="3976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24364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F0035B9-09F9-21EC-3CD0-69542C3B64ED}"/>
              </a:ext>
            </a:extLst>
          </p:cNvPr>
          <p:cNvPicPr>
            <a:picLocks noChangeAspect="1"/>
          </p:cNvPicPr>
          <p:nvPr/>
        </p:nvPicPr>
        <p:blipFill>
          <a:blip r:embed="rId2"/>
          <a:stretch>
            <a:fillRect/>
          </a:stretch>
        </p:blipFill>
        <p:spPr>
          <a:xfrm>
            <a:off x="23446" y="1477106"/>
            <a:ext cx="14630401" cy="6752493"/>
          </a:xfrm>
          <a:prstGeom prst="rect">
            <a:avLst/>
          </a:prstGeom>
        </p:spPr>
      </p:pic>
    </p:spTree>
    <p:extLst>
      <p:ext uri="{BB962C8B-B14F-4D97-AF65-F5344CB8AC3E}">
        <p14:creationId xmlns:p14="http://schemas.microsoft.com/office/powerpoint/2010/main" val="1017093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BA1C7A8-DE4D-1E7F-990C-5F37578E358B}"/>
              </a:ext>
            </a:extLst>
          </p:cNvPr>
          <p:cNvSpPr txBox="1"/>
          <p:nvPr/>
        </p:nvSpPr>
        <p:spPr>
          <a:xfrm>
            <a:off x="0" y="1418492"/>
            <a:ext cx="14407662" cy="5324535"/>
          </a:xfrm>
          <a:prstGeom prst="rect">
            <a:avLst/>
          </a:prstGeom>
          <a:noFill/>
        </p:spPr>
        <p:txBody>
          <a:bodyPr wrap="square" rtlCol="0">
            <a:spAutoFit/>
          </a:bodyPr>
          <a:lstStyle/>
          <a:p>
            <a:pPr marL="514350" indent="-514350">
              <a:buAutoNum type="romanLcParenBoth"/>
            </a:pPr>
            <a:r>
              <a:rPr lang="en-US" sz="2000" b="1" i="0" u="none" strike="noStrike" baseline="0" dirty="0">
                <a:solidFill>
                  <a:schemeClr val="accent6">
                    <a:lumMod val="75000"/>
                  </a:schemeClr>
                </a:solidFill>
                <a:latin typeface="Times New Roman" panose="02020603050405020304" pitchFamily="18" charset="0"/>
              </a:rPr>
              <a:t>Recording :</a:t>
            </a:r>
            <a:r>
              <a:rPr lang="en-US" sz="2000" b="1" i="0" u="none" strike="noStrike" baseline="0" dirty="0">
                <a:solidFill>
                  <a:srgbClr val="000000"/>
                </a:solidFill>
                <a:latin typeface="Times New Roman" panose="02020603050405020304" pitchFamily="18" charset="0"/>
              </a:rPr>
              <a:t> </a:t>
            </a:r>
            <a:r>
              <a:rPr lang="en-US" sz="2000" b="0" i="0" u="none" strike="noStrike" baseline="0" dirty="0">
                <a:solidFill>
                  <a:srgbClr val="000000"/>
                </a:solidFill>
                <a:latin typeface="Times New Roman" panose="02020603050405020304" pitchFamily="18" charset="0"/>
              </a:rPr>
              <a:t>It is concerned with the recording of financial transactions in an orderly manner, soon after their occurrence In the proper books of accounts. </a:t>
            </a:r>
          </a:p>
          <a:p>
            <a:pPr marL="514350" indent="-514350">
              <a:buAutoNum type="romanLcParenBoth"/>
            </a:pPr>
            <a:endParaRPr lang="en-US" sz="2000" b="0" i="0" u="none" strike="noStrike" baseline="0" dirty="0">
              <a:solidFill>
                <a:srgbClr val="000000"/>
              </a:solidFill>
              <a:latin typeface="Times New Roman" panose="02020603050405020304" pitchFamily="18" charset="0"/>
            </a:endParaRPr>
          </a:p>
          <a:p>
            <a:pPr marL="514350" indent="-514350">
              <a:buAutoNum type="romanLcParenBoth"/>
            </a:pPr>
            <a:r>
              <a:rPr lang="en-US" sz="2000" b="1" i="0" u="none" strike="noStrike" baseline="0" dirty="0">
                <a:solidFill>
                  <a:schemeClr val="accent6">
                    <a:lumMod val="75000"/>
                  </a:schemeClr>
                </a:solidFill>
                <a:latin typeface="Times New Roman" panose="02020603050405020304" pitchFamily="18" charset="0"/>
              </a:rPr>
              <a:t>Classifying :</a:t>
            </a:r>
            <a:r>
              <a:rPr lang="en-US" sz="2000" b="1" i="0" u="none" strike="noStrike" baseline="0" dirty="0">
                <a:solidFill>
                  <a:srgbClr val="000000"/>
                </a:solidFill>
                <a:latin typeface="Times New Roman" panose="02020603050405020304" pitchFamily="18" charset="0"/>
              </a:rPr>
              <a:t> </a:t>
            </a:r>
            <a:r>
              <a:rPr lang="en-US" sz="2000" b="0" i="0" u="none" strike="noStrike" baseline="0" dirty="0">
                <a:solidFill>
                  <a:srgbClr val="000000"/>
                </a:solidFill>
                <a:latin typeface="Times New Roman" panose="02020603050405020304" pitchFamily="18" charset="0"/>
              </a:rPr>
              <a:t>It Is concerned with the systematic analysis of the recorded data so as to accumulate the transactions of similar type at one place. This function is performed by maintaining the ledger in which different accounts are opened to which related transactions are posted.</a:t>
            </a:r>
          </a:p>
          <a:p>
            <a:pPr marL="514350" indent="-514350">
              <a:buAutoNum type="romanLcParenBoth"/>
            </a:pPr>
            <a:endParaRPr lang="en-US" sz="2000" b="0" i="0" u="none" strike="noStrike" baseline="0" dirty="0">
              <a:solidFill>
                <a:srgbClr val="000000"/>
              </a:solidFill>
              <a:latin typeface="Times New Roman" panose="02020603050405020304" pitchFamily="18" charset="0"/>
            </a:endParaRPr>
          </a:p>
          <a:p>
            <a:pPr marL="514350" indent="-514350">
              <a:buAutoNum type="romanLcParenBoth"/>
            </a:pPr>
            <a:r>
              <a:rPr lang="en-US" sz="2000" b="1" i="0" u="none" strike="noStrike" baseline="0" dirty="0">
                <a:solidFill>
                  <a:schemeClr val="accent6">
                    <a:lumMod val="75000"/>
                  </a:schemeClr>
                </a:solidFill>
                <a:latin typeface="Times New Roman" panose="02020603050405020304" pitchFamily="18" charset="0"/>
              </a:rPr>
              <a:t>Summarizing :</a:t>
            </a:r>
            <a:r>
              <a:rPr lang="en-US" sz="2000" b="1" i="0" u="none" strike="noStrike" baseline="0" dirty="0">
                <a:solidFill>
                  <a:srgbClr val="000000"/>
                </a:solidFill>
                <a:latin typeface="Times New Roman" panose="02020603050405020304" pitchFamily="18" charset="0"/>
              </a:rPr>
              <a:t> </a:t>
            </a:r>
            <a:r>
              <a:rPr lang="en-US" sz="2000" b="0" i="0" u="none" strike="noStrike" baseline="0" dirty="0">
                <a:solidFill>
                  <a:srgbClr val="000000"/>
                </a:solidFill>
                <a:latin typeface="Times New Roman" panose="02020603050405020304" pitchFamily="18" charset="0"/>
              </a:rPr>
              <a:t>It is concerned with the preparation and presentation of the classified data in a manner useful to the users. This function involves the preparation of financial statements such as Income Statement, Balance Sheet, Statement of Changes in Financial Position, Statement of Cash Flow, Statement of Value Added. </a:t>
            </a:r>
          </a:p>
          <a:p>
            <a:pPr marL="514350" indent="-514350">
              <a:buAutoNum type="romanLcParenBoth"/>
            </a:pPr>
            <a:endParaRPr lang="en-US" sz="2000" b="0" i="0" u="none" strike="noStrike" baseline="0" dirty="0">
              <a:solidFill>
                <a:srgbClr val="000000"/>
              </a:solidFill>
              <a:latin typeface="Times New Roman" panose="02020603050405020304" pitchFamily="18" charset="0"/>
            </a:endParaRPr>
          </a:p>
          <a:p>
            <a:pPr marL="514350" indent="-514350">
              <a:buAutoNum type="romanLcParenBoth"/>
            </a:pPr>
            <a:r>
              <a:rPr lang="en-US" sz="2000" b="1" i="0" u="none" strike="noStrike" baseline="0" dirty="0">
                <a:solidFill>
                  <a:schemeClr val="accent6">
                    <a:lumMod val="75000"/>
                  </a:schemeClr>
                </a:solidFill>
                <a:latin typeface="Times New Roman" panose="02020603050405020304" pitchFamily="18" charset="0"/>
              </a:rPr>
              <a:t>Interpreting :</a:t>
            </a:r>
            <a:r>
              <a:rPr lang="en-US" sz="2000" b="1" i="0" u="none" strike="noStrike" baseline="0" dirty="0">
                <a:solidFill>
                  <a:srgbClr val="000000"/>
                </a:solidFill>
                <a:latin typeface="Times New Roman" panose="02020603050405020304" pitchFamily="18" charset="0"/>
              </a:rPr>
              <a:t> </a:t>
            </a:r>
            <a:r>
              <a:rPr lang="en-US" sz="2000" b="0" i="0" u="none" strike="noStrike" baseline="0" dirty="0">
                <a:solidFill>
                  <a:srgbClr val="000000"/>
                </a:solidFill>
                <a:latin typeface="Times New Roman" panose="02020603050405020304" pitchFamily="18" charset="0"/>
              </a:rPr>
              <a:t>Nowadays, the aforesaid three functions are performed by electronic data processing devices and the accountant has to concentrate mainly on the interpretation aspects of accounting. </a:t>
            </a:r>
          </a:p>
          <a:p>
            <a:r>
              <a:rPr lang="en-US" sz="2000" dirty="0">
                <a:solidFill>
                  <a:srgbClr val="000000"/>
                </a:solidFill>
                <a:latin typeface="Times New Roman" panose="02020603050405020304" pitchFamily="18" charset="0"/>
              </a:rPr>
              <a:t>       </a:t>
            </a:r>
            <a:r>
              <a:rPr lang="en-US" sz="2000" b="0" i="0" u="none" strike="noStrike" baseline="0" dirty="0">
                <a:solidFill>
                  <a:srgbClr val="000000"/>
                </a:solidFill>
                <a:latin typeface="Times New Roman" panose="02020603050405020304" pitchFamily="18" charset="0"/>
              </a:rPr>
              <a:t>The accountants should interpret the statements in a manner useful to action. </a:t>
            </a:r>
          </a:p>
          <a:p>
            <a:r>
              <a:rPr lang="en-US" sz="2000" dirty="0">
                <a:solidFill>
                  <a:srgbClr val="000000"/>
                </a:solidFill>
                <a:latin typeface="Times New Roman" panose="02020603050405020304" pitchFamily="18" charset="0"/>
              </a:rPr>
              <a:t>       </a:t>
            </a:r>
            <a:r>
              <a:rPr lang="en-US" sz="2000" b="0" i="0" u="none" strike="noStrike" baseline="0" dirty="0">
                <a:solidFill>
                  <a:srgbClr val="000000"/>
                </a:solidFill>
                <a:latin typeface="Times New Roman" panose="02020603050405020304" pitchFamily="18" charset="0"/>
              </a:rPr>
              <a:t>The accountant should explain not only what has happened but also</a:t>
            </a:r>
          </a:p>
          <a:p>
            <a:r>
              <a:rPr lang="en-US" sz="2000" dirty="0">
                <a:solidFill>
                  <a:srgbClr val="000000"/>
                </a:solidFill>
                <a:latin typeface="Times New Roman" panose="02020603050405020304" pitchFamily="18" charset="0"/>
              </a:rPr>
              <a:t>      </a:t>
            </a:r>
            <a:r>
              <a:rPr lang="en-US" sz="2000" b="0" i="0" u="none" strike="noStrike" baseline="0" dirty="0">
                <a:solidFill>
                  <a:srgbClr val="000000"/>
                </a:solidFill>
                <a:latin typeface="Times New Roman" panose="02020603050405020304" pitchFamily="18" charset="0"/>
              </a:rPr>
              <a:t> (a) why it happened, and (b) what is likely to happen under specified conditions. </a:t>
            </a:r>
          </a:p>
          <a:p>
            <a:endParaRPr lang="en-US" sz="2000" dirty="0">
              <a:solidFill>
                <a:srgbClr val="000000"/>
              </a:solidFill>
              <a:latin typeface="Times New Roman" panose="02020603050405020304" pitchFamily="18" charset="0"/>
            </a:endParaRPr>
          </a:p>
        </p:txBody>
      </p:sp>
      <p:pic>
        <p:nvPicPr>
          <p:cNvPr id="3" name="Picture 2">
            <a:extLst>
              <a:ext uri="{FF2B5EF4-FFF2-40B4-BE49-F238E27FC236}">
                <a16:creationId xmlns:a16="http://schemas.microsoft.com/office/drawing/2014/main" id="{AB7BF73C-96AB-8C16-4B5E-79CFD673A2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2862" y="5216769"/>
            <a:ext cx="4337538" cy="33429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350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624B9C-298F-D27B-CD7E-12AA746AE8A0}"/>
              </a:ext>
            </a:extLst>
          </p:cNvPr>
          <p:cNvSpPr txBox="1"/>
          <p:nvPr/>
        </p:nvSpPr>
        <p:spPr>
          <a:xfrm>
            <a:off x="187568" y="1699846"/>
            <a:ext cx="14220093" cy="3785652"/>
          </a:xfrm>
          <a:prstGeom prst="rect">
            <a:avLst/>
          </a:prstGeom>
          <a:noFill/>
        </p:spPr>
        <p:txBody>
          <a:bodyPr wrap="square" rtlCol="0">
            <a:spAutoFit/>
          </a:bodyPr>
          <a:lstStyle/>
          <a:p>
            <a:pPr algn="l"/>
            <a:r>
              <a:rPr lang="en-US" sz="2000" b="1" i="0" u="none" strike="noStrike" baseline="0" dirty="0">
                <a:solidFill>
                  <a:schemeClr val="accent6">
                    <a:lumMod val="75000"/>
                  </a:schemeClr>
                </a:solidFill>
                <a:latin typeface="Times New Roman" panose="02020603050405020304" pitchFamily="18" charset="0"/>
              </a:rPr>
              <a:t>Nature and scope of Accounting :</a:t>
            </a:r>
          </a:p>
          <a:p>
            <a:pPr algn="l"/>
            <a:endParaRPr lang="en-US" sz="2000" b="1" i="0" u="none" strike="noStrike" baseline="0" dirty="0">
              <a:solidFill>
                <a:schemeClr val="accent6">
                  <a:lumMod val="75000"/>
                </a:schemeClr>
              </a:solidFill>
              <a:latin typeface="Times New Roman" panose="02020603050405020304" pitchFamily="18" charset="0"/>
            </a:endParaRPr>
          </a:p>
          <a:p>
            <a:pPr algn="l"/>
            <a:r>
              <a:rPr lang="en-US" sz="2000" b="0" i="0" u="none" strike="noStrike" baseline="0" dirty="0">
                <a:latin typeface="Symbol" panose="05050102010706020507" pitchFamily="18" charset="2"/>
              </a:rPr>
              <a:t> </a:t>
            </a:r>
            <a:r>
              <a:rPr lang="en-US" sz="2000" b="0" i="0" u="none" strike="noStrike" baseline="0" dirty="0">
                <a:latin typeface="Times New Roman" panose="02020603050405020304" pitchFamily="18" charset="0"/>
              </a:rPr>
              <a:t>Accounting may be regarded as an art of recording, classifying and summarizing of </a:t>
            </a:r>
            <a:r>
              <a:rPr lang="en-IN" sz="2000" b="0" i="0" u="none" strike="noStrike" baseline="0" dirty="0">
                <a:latin typeface="Times New Roman" panose="02020603050405020304" pitchFamily="18" charset="0"/>
              </a:rPr>
              <a:t>money transactions and events</a:t>
            </a:r>
          </a:p>
          <a:p>
            <a:pPr algn="l"/>
            <a:endParaRPr lang="en-IN" sz="2000" b="0" i="0" u="none" strike="noStrike" baseline="0" dirty="0">
              <a:latin typeface="Times New Roman" panose="02020603050405020304" pitchFamily="18" charset="0"/>
            </a:endParaRPr>
          </a:p>
          <a:p>
            <a:pPr algn="l"/>
            <a:r>
              <a:rPr lang="en-US" sz="2000" b="0" i="0" u="none" strike="noStrike" baseline="0" dirty="0">
                <a:latin typeface="Symbol" panose="05050102010706020507" pitchFamily="18" charset="2"/>
              </a:rPr>
              <a:t> </a:t>
            </a:r>
            <a:r>
              <a:rPr lang="en-US" sz="2000" b="0" i="0" u="none" strike="noStrike" baseline="0" dirty="0">
                <a:latin typeface="Times New Roman" panose="02020603050405020304" pitchFamily="18" charset="0"/>
              </a:rPr>
              <a:t>Accounting may be regarded as a science in its being able to use scientific and analytical techniques for solving managerial problems</a:t>
            </a:r>
          </a:p>
          <a:p>
            <a:pPr algn="l"/>
            <a:endParaRPr lang="en-US" sz="2000" dirty="0">
              <a:latin typeface="Symbol" panose="05050102010706020507" pitchFamily="18" charset="2"/>
            </a:endParaRPr>
          </a:p>
          <a:p>
            <a:pPr algn="l"/>
            <a:r>
              <a:rPr lang="en-US" sz="2000" b="0" i="0" u="none" strike="noStrike" baseline="0" dirty="0">
                <a:latin typeface="Symbol" panose="05050102010706020507" pitchFamily="18" charset="2"/>
              </a:rPr>
              <a:t> </a:t>
            </a:r>
            <a:r>
              <a:rPr lang="en-US" sz="2000" b="0" i="0" u="none" strike="noStrike" baseline="0" dirty="0">
                <a:latin typeface="Times New Roman" panose="02020603050405020304" pitchFamily="18" charset="0"/>
              </a:rPr>
              <a:t>Accounting may be regarded as an information system for providing information </a:t>
            </a:r>
            <a:r>
              <a:rPr lang="en-IN" sz="2000" b="0" i="0" u="none" strike="noStrike" baseline="0" dirty="0">
                <a:latin typeface="Times New Roman" panose="02020603050405020304" pitchFamily="18" charset="0"/>
              </a:rPr>
              <a:t>needed by the stakeholders</a:t>
            </a:r>
          </a:p>
          <a:p>
            <a:pPr algn="l"/>
            <a:endParaRPr lang="en-US" sz="2000" b="0" i="0" u="none" strike="noStrike" baseline="0" dirty="0">
              <a:latin typeface="Symbol" panose="05050102010706020507" pitchFamily="18" charset="2"/>
            </a:endParaRPr>
          </a:p>
          <a:p>
            <a:pPr algn="l"/>
            <a:r>
              <a:rPr lang="en-US" sz="2000" b="0" i="0" u="none" strike="noStrike" baseline="0" dirty="0">
                <a:latin typeface="Symbol" panose="05050102010706020507" pitchFamily="18" charset="2"/>
              </a:rPr>
              <a:t> </a:t>
            </a:r>
            <a:r>
              <a:rPr lang="en-US" sz="2000" b="0" i="0" u="none" strike="noStrike" baseline="0" dirty="0">
                <a:latin typeface="Times New Roman" panose="02020603050405020304" pitchFamily="18" charset="0"/>
              </a:rPr>
              <a:t>Accounting may be regarded as a service function in being able to serve the society </a:t>
            </a:r>
            <a:r>
              <a:rPr lang="en-IN" sz="2000" b="0" i="0" u="none" strike="noStrike" baseline="0" dirty="0">
                <a:latin typeface="Times New Roman" panose="02020603050405020304" pitchFamily="18" charset="0"/>
              </a:rPr>
              <a:t>through social accounting</a:t>
            </a:r>
          </a:p>
          <a:p>
            <a:pPr algn="l"/>
            <a:endParaRPr lang="en-US" sz="2000" b="0" i="0" u="none" strike="noStrike" baseline="0" dirty="0">
              <a:latin typeface="Symbol" panose="05050102010706020507" pitchFamily="18" charset="2"/>
            </a:endParaRPr>
          </a:p>
          <a:p>
            <a:pPr algn="l"/>
            <a:r>
              <a:rPr lang="en-US" sz="2000" b="0" i="0" u="none" strike="noStrike" baseline="0" dirty="0">
                <a:latin typeface="Symbol" panose="05050102010706020507" pitchFamily="18" charset="2"/>
              </a:rPr>
              <a:t> </a:t>
            </a:r>
            <a:r>
              <a:rPr lang="en-US" sz="2000" b="0" i="0" u="none" strike="noStrike" baseline="0" dirty="0">
                <a:latin typeface="Times New Roman" panose="02020603050405020304" pitchFamily="18" charset="0"/>
              </a:rPr>
              <a:t>Accounting may be regarded as a language of the business because the preparers and interpreters of the financial information should understand the common language of </a:t>
            </a:r>
            <a:r>
              <a:rPr lang="en-IN" sz="2000" b="0" i="0" u="none" strike="noStrike" baseline="0" dirty="0">
                <a:latin typeface="Times New Roman" panose="02020603050405020304" pitchFamily="18" charset="0"/>
              </a:rPr>
              <a:t>accounting</a:t>
            </a:r>
            <a:endParaRPr lang="en-IN" sz="2000" dirty="0"/>
          </a:p>
        </p:txBody>
      </p:sp>
      <p:pic>
        <p:nvPicPr>
          <p:cNvPr id="1026" name="Picture 2">
            <a:extLst>
              <a:ext uri="{FF2B5EF4-FFF2-40B4-BE49-F238E27FC236}">
                <a16:creationId xmlns:a16="http://schemas.microsoft.com/office/drawing/2014/main" id="{B2444AF9-90A2-0A1A-601F-9BD813D3F6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23" y="5744308"/>
            <a:ext cx="14724184" cy="4770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568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149B63-C409-04C0-9148-829F9A686A70}"/>
              </a:ext>
            </a:extLst>
          </p:cNvPr>
          <p:cNvSpPr txBox="1"/>
          <p:nvPr/>
        </p:nvSpPr>
        <p:spPr>
          <a:xfrm>
            <a:off x="1" y="1324707"/>
            <a:ext cx="14630399" cy="6463308"/>
          </a:xfrm>
          <a:prstGeom prst="rect">
            <a:avLst/>
          </a:prstGeom>
          <a:noFill/>
        </p:spPr>
        <p:txBody>
          <a:bodyPr wrap="square" rtlCol="0">
            <a:spAutoFit/>
          </a:bodyPr>
          <a:lstStyle/>
          <a:p>
            <a:pPr algn="l"/>
            <a:r>
              <a:rPr lang="en-IN" sz="2000" b="1" i="0" u="none" strike="noStrike" baseline="0" dirty="0">
                <a:solidFill>
                  <a:schemeClr val="accent6">
                    <a:lumMod val="75000"/>
                  </a:schemeClr>
                </a:solidFill>
                <a:latin typeface="Times New Roman" panose="02020603050405020304" pitchFamily="18" charset="0"/>
                <a:cs typeface="Times New Roman" panose="02020603050405020304" pitchFamily="18" charset="0"/>
              </a:rPr>
              <a:t>Functions of Accounting :</a:t>
            </a:r>
          </a:p>
          <a:p>
            <a:pPr algn="l"/>
            <a:endParaRPr lang="en-US" b="0" i="0" u="none" strike="noStrike" baseline="0" dirty="0">
              <a:latin typeface="TimesNewRoman"/>
            </a:endParaRPr>
          </a:p>
          <a:p>
            <a:pPr algn="l"/>
            <a:r>
              <a:rPr lang="en-US" b="1" u="none" strike="noStrike" baseline="0" dirty="0">
                <a:latin typeface="Times New Roman" panose="02020603050405020304" pitchFamily="18" charset="0"/>
                <a:cs typeface="Times New Roman" panose="02020603050405020304" pitchFamily="18" charset="0"/>
              </a:rPr>
              <a:t>1.Maintenance of Records: </a:t>
            </a:r>
            <a:r>
              <a:rPr lang="en-US" b="0" u="none" strike="noStrike" baseline="0" dirty="0">
                <a:latin typeface="Times New Roman" panose="02020603050405020304" pitchFamily="18" charset="0"/>
                <a:cs typeface="Times New Roman" panose="02020603050405020304" pitchFamily="18" charset="0"/>
              </a:rPr>
              <a:t>Maintenance of records is the basic and important function of any accounting system. Business transactions have to be recorded properly in the books of accounts, classify under appropriate accounts and finally </a:t>
            </a:r>
            <a:r>
              <a:rPr lang="en-US" b="0" u="none" strike="noStrike" baseline="0" dirty="0" err="1">
                <a:latin typeface="Times New Roman" panose="02020603050405020304" pitchFamily="18" charset="0"/>
                <a:cs typeface="Times New Roman" panose="02020603050405020304" pitchFamily="18" charset="0"/>
              </a:rPr>
              <a:t>summarised</a:t>
            </a:r>
            <a:r>
              <a:rPr lang="en-US" b="0" u="none" strike="noStrike" baseline="0" dirty="0">
                <a:latin typeface="Times New Roman" panose="02020603050405020304" pitchFamily="18" charset="0"/>
                <a:cs typeface="Times New Roman" panose="02020603050405020304" pitchFamily="18" charset="0"/>
              </a:rPr>
              <a:t> into the financial statements.</a:t>
            </a:r>
          </a:p>
          <a:p>
            <a:pPr marL="457200" indent="-457200" algn="l">
              <a:buAutoNum type="arabicPeriod"/>
            </a:pPr>
            <a:endParaRPr lang="en-US" b="0" u="none" strike="noStrike" baseline="0" dirty="0">
              <a:latin typeface="Times New Roman" panose="02020603050405020304" pitchFamily="18" charset="0"/>
              <a:cs typeface="Times New Roman" panose="02020603050405020304" pitchFamily="18" charset="0"/>
            </a:endParaRPr>
          </a:p>
          <a:p>
            <a:pPr algn="l"/>
            <a:r>
              <a:rPr lang="en-US" b="1" u="none" strike="noStrike" baseline="0" dirty="0">
                <a:latin typeface="Times New Roman" panose="02020603050405020304" pitchFamily="18" charset="0"/>
                <a:cs typeface="Times New Roman" panose="02020603050405020304" pitchFamily="18" charset="0"/>
              </a:rPr>
              <a:t>2. Communication: </a:t>
            </a:r>
            <a:r>
              <a:rPr lang="en-US" b="0" u="none" strike="noStrike" baseline="0" dirty="0">
                <a:latin typeface="Times New Roman" panose="02020603050405020304" pitchFamily="18" charset="0"/>
                <a:cs typeface="Times New Roman" panose="02020603050405020304" pitchFamily="18" charset="0"/>
              </a:rPr>
              <a:t>Informing the net results of an enterprise to its users is another important function. Accounting is used to communicate the financial information to its varied users.</a:t>
            </a:r>
          </a:p>
          <a:p>
            <a:pPr algn="l"/>
            <a:endParaRPr lang="en-US" b="0" u="none" strike="noStrike" baseline="0" dirty="0">
              <a:latin typeface="Times New Roman" panose="02020603050405020304" pitchFamily="18" charset="0"/>
              <a:cs typeface="Times New Roman" panose="02020603050405020304" pitchFamily="18" charset="0"/>
            </a:endParaRPr>
          </a:p>
          <a:p>
            <a:pPr algn="l"/>
            <a:r>
              <a:rPr lang="en-US" b="1" u="none" strike="noStrike" baseline="0" dirty="0">
                <a:latin typeface="Times New Roman" panose="02020603050405020304" pitchFamily="18" charset="0"/>
                <a:cs typeface="Times New Roman" panose="02020603050405020304" pitchFamily="18" charset="0"/>
              </a:rPr>
              <a:t>3. Statutory Compliance: </a:t>
            </a:r>
            <a:r>
              <a:rPr lang="en-US" b="0" u="none" strike="noStrike" baseline="0" dirty="0">
                <a:latin typeface="Times New Roman" panose="02020603050405020304" pitchFamily="18" charset="0"/>
                <a:cs typeface="Times New Roman" panose="02020603050405020304" pitchFamily="18" charset="0"/>
              </a:rPr>
              <a:t>Statutory provisions require the submission of many statements to the concerned authorities. Financial accounting functions should comply with the legal and statutory provisions.</a:t>
            </a:r>
          </a:p>
          <a:p>
            <a:pPr algn="l"/>
            <a:endParaRPr lang="en-US" dirty="0">
              <a:latin typeface="Times New Roman" panose="02020603050405020304" pitchFamily="18" charset="0"/>
              <a:cs typeface="Times New Roman" panose="02020603050405020304" pitchFamily="18" charset="0"/>
            </a:endParaRPr>
          </a:p>
          <a:p>
            <a:pPr algn="l"/>
            <a:r>
              <a:rPr lang="en-US" b="1" dirty="0">
                <a:latin typeface="Times New Roman" panose="02020603050405020304" pitchFamily="18" charset="0"/>
                <a:cs typeface="Times New Roman" panose="02020603050405020304" pitchFamily="18" charset="0"/>
              </a:rPr>
              <a:t>4</a:t>
            </a:r>
            <a:r>
              <a:rPr lang="en-US" b="1" u="none" strike="noStrike" baseline="0" dirty="0">
                <a:latin typeface="Times New Roman" panose="02020603050405020304" pitchFamily="18" charset="0"/>
                <a:cs typeface="Times New Roman" panose="02020603050405020304" pitchFamily="18" charset="0"/>
              </a:rPr>
              <a:t>. Assessment of Performance: </a:t>
            </a:r>
            <a:r>
              <a:rPr lang="en-US" b="0" u="none" strike="noStrike" baseline="0" dirty="0">
                <a:latin typeface="Times New Roman" panose="02020603050405020304" pitchFamily="18" charset="0"/>
                <a:cs typeface="Times New Roman" panose="02020603050405020304" pitchFamily="18" charset="0"/>
              </a:rPr>
              <a:t>The basic function of the accounting data is the assessment of past performance and determination of the current financial position.</a:t>
            </a:r>
          </a:p>
          <a:p>
            <a:pPr algn="l"/>
            <a:endParaRPr lang="en-US" b="0" u="none" strike="noStrike" baseline="0" dirty="0">
              <a:latin typeface="Times New Roman" panose="02020603050405020304" pitchFamily="18" charset="0"/>
              <a:cs typeface="Times New Roman" panose="02020603050405020304" pitchFamily="18" charset="0"/>
            </a:endParaRPr>
          </a:p>
          <a:p>
            <a:pPr algn="l"/>
            <a:r>
              <a:rPr lang="en-US" b="1" dirty="0">
                <a:latin typeface="Times New Roman" panose="02020603050405020304" pitchFamily="18" charset="0"/>
                <a:cs typeface="Times New Roman" panose="02020603050405020304" pitchFamily="18" charset="0"/>
              </a:rPr>
              <a:t>5</a:t>
            </a:r>
            <a:r>
              <a:rPr lang="en-US" b="1" u="none" strike="noStrike" baseline="0" dirty="0">
                <a:latin typeface="Times New Roman" panose="02020603050405020304" pitchFamily="18" charset="0"/>
                <a:cs typeface="Times New Roman" panose="02020603050405020304" pitchFamily="18" charset="0"/>
              </a:rPr>
              <a:t>. Forecast: </a:t>
            </a:r>
            <a:r>
              <a:rPr lang="en-US" b="0" u="none" strike="noStrike" baseline="0" dirty="0">
                <a:latin typeface="Times New Roman" panose="02020603050405020304" pitchFamily="18" charset="0"/>
                <a:cs typeface="Times New Roman" panose="02020603050405020304" pitchFamily="18" charset="0"/>
              </a:rPr>
              <a:t>Based on the past data, accounting enables to forecast the future performance of an enterprise.</a:t>
            </a:r>
          </a:p>
          <a:p>
            <a:pPr algn="l"/>
            <a:endParaRPr lang="en-US" b="0" u="none" strike="noStrike" baseline="0" dirty="0">
              <a:latin typeface="Times New Roman" panose="02020603050405020304" pitchFamily="18" charset="0"/>
              <a:cs typeface="Times New Roman" panose="02020603050405020304" pitchFamily="18" charset="0"/>
            </a:endParaRPr>
          </a:p>
          <a:p>
            <a:pPr algn="l"/>
            <a:r>
              <a:rPr lang="en-US" b="1" dirty="0">
                <a:latin typeface="Times New Roman" panose="02020603050405020304" pitchFamily="18" charset="0"/>
                <a:cs typeface="Times New Roman" panose="02020603050405020304" pitchFamily="18" charset="0"/>
              </a:rPr>
              <a:t>6</a:t>
            </a:r>
            <a:r>
              <a:rPr lang="en-US" b="1" u="none" strike="noStrike" baseline="0" dirty="0">
                <a:latin typeface="Times New Roman" panose="02020603050405020304" pitchFamily="18" charset="0"/>
                <a:cs typeface="Times New Roman" panose="02020603050405020304" pitchFamily="18" charset="0"/>
              </a:rPr>
              <a:t>. Decision Making:</a:t>
            </a:r>
            <a:r>
              <a:rPr lang="en-US" b="0" u="none" strike="noStrike" baseline="0" dirty="0">
                <a:latin typeface="Times New Roman" panose="02020603050405020304" pitchFamily="18" charset="0"/>
                <a:cs typeface="Times New Roman" panose="02020603050405020304" pitchFamily="18" charset="0"/>
              </a:rPr>
              <a:t> Accounting provides the necessary data to make appropriate decisions for both management as well as the users.</a:t>
            </a:r>
          </a:p>
          <a:p>
            <a:pPr algn="l"/>
            <a:endParaRPr lang="en-US" b="0" u="none" strike="noStrike" baseline="0" dirty="0">
              <a:latin typeface="Times New Roman" panose="02020603050405020304" pitchFamily="18" charset="0"/>
              <a:cs typeface="Times New Roman" panose="02020603050405020304" pitchFamily="18" charset="0"/>
            </a:endParaRPr>
          </a:p>
          <a:p>
            <a:pPr algn="l"/>
            <a:r>
              <a:rPr lang="en-US" b="1" dirty="0">
                <a:latin typeface="Times New Roman" panose="02020603050405020304" pitchFamily="18" charset="0"/>
                <a:cs typeface="Times New Roman" panose="02020603050405020304" pitchFamily="18" charset="0"/>
              </a:rPr>
              <a:t>7</a:t>
            </a:r>
            <a:r>
              <a:rPr lang="en-US" b="1" u="none" strike="noStrike" baseline="0" dirty="0">
                <a:latin typeface="Times New Roman" panose="02020603050405020304" pitchFamily="18" charset="0"/>
                <a:cs typeface="Times New Roman" panose="02020603050405020304" pitchFamily="18" charset="0"/>
              </a:rPr>
              <a:t>. Evaluation and Responsibility: </a:t>
            </a:r>
            <a:r>
              <a:rPr lang="en-US" b="0" u="none" strike="noStrike" baseline="0" dirty="0">
                <a:latin typeface="Times New Roman" panose="02020603050405020304" pitchFamily="18" charset="0"/>
                <a:cs typeface="Times New Roman" panose="02020603050405020304" pitchFamily="18" charset="0"/>
              </a:rPr>
              <a:t>Accounting helps in assessing profit or loss of different departments. Such evaluation in turn fixe the responsibility of the different department heads.</a:t>
            </a:r>
          </a:p>
          <a:p>
            <a:pPr algn="l"/>
            <a:endParaRPr lang="en-US" b="0" u="none" strike="noStrike" baseline="0" dirty="0">
              <a:latin typeface="Times New Roman" panose="02020603050405020304" pitchFamily="18" charset="0"/>
              <a:cs typeface="Times New Roman" panose="02020603050405020304" pitchFamily="18" charset="0"/>
            </a:endParaRPr>
          </a:p>
          <a:p>
            <a:pPr algn="l"/>
            <a:r>
              <a:rPr lang="en-US" b="1" dirty="0">
                <a:latin typeface="Times New Roman" panose="02020603050405020304" pitchFamily="18" charset="0"/>
                <a:cs typeface="Times New Roman" panose="02020603050405020304" pitchFamily="18" charset="0"/>
              </a:rPr>
              <a:t>8</a:t>
            </a:r>
            <a:r>
              <a:rPr lang="en-US" b="1" u="none" strike="noStrike" baseline="0" dirty="0">
                <a:latin typeface="Times New Roman" panose="02020603050405020304" pitchFamily="18" charset="0"/>
                <a:cs typeface="Times New Roman" panose="02020603050405020304" pitchFamily="18" charset="0"/>
              </a:rPr>
              <a:t>. Control: </a:t>
            </a:r>
            <a:r>
              <a:rPr lang="en-US" b="0" u="none" strike="noStrike" baseline="0" dirty="0">
                <a:latin typeface="Times New Roman" panose="02020603050405020304" pitchFamily="18" charset="0"/>
                <a:cs typeface="Times New Roman" panose="02020603050405020304" pitchFamily="18" charset="0"/>
              </a:rPr>
              <a:t>Accounting helps in identifying the weak spots in the various activities of the entire enterprise and suggest remedial measures to plug the weak spots. Hence, accounting facilitates the task of control</a:t>
            </a:r>
            <a:endParaRPr lang="en-IN"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440B47B4-91BD-4F22-EFD8-C1B112066B15}"/>
              </a:ext>
            </a:extLst>
          </p:cNvPr>
          <p:cNvSpPr/>
          <p:nvPr/>
        </p:nvSpPr>
        <p:spPr>
          <a:xfrm>
            <a:off x="12731262" y="7748954"/>
            <a:ext cx="1899138" cy="480645"/>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highlight>
                  <a:srgbClr val="FFFFCC"/>
                </a:highlight>
              </a:rPr>
              <a:t>Contin……</a:t>
            </a:r>
          </a:p>
        </p:txBody>
      </p:sp>
    </p:spTree>
    <p:extLst>
      <p:ext uri="{BB962C8B-B14F-4D97-AF65-F5344CB8AC3E}">
        <p14:creationId xmlns:p14="http://schemas.microsoft.com/office/powerpoint/2010/main" val="1314299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73A54BF-7CB0-76E6-388F-473D9DA0251B}"/>
              </a:ext>
            </a:extLst>
          </p:cNvPr>
          <p:cNvSpPr txBox="1"/>
          <p:nvPr/>
        </p:nvSpPr>
        <p:spPr>
          <a:xfrm>
            <a:off x="169984" y="973014"/>
            <a:ext cx="14179062" cy="8494633"/>
          </a:xfrm>
          <a:prstGeom prst="rect">
            <a:avLst/>
          </a:prstGeom>
          <a:noFill/>
        </p:spPr>
        <p:txBody>
          <a:bodyPr wrap="square" rtlCol="0">
            <a:spAutoFit/>
          </a:bodyPr>
          <a:lstStyle/>
          <a:p>
            <a:pPr algn="l"/>
            <a:endParaRPr lang="en-IN" sz="1800" b="0" i="0" u="none" strike="noStrike" baseline="0" dirty="0">
              <a:solidFill>
                <a:srgbClr val="000000"/>
              </a:solidFill>
              <a:latin typeface="Calibri" panose="020F0502020204030204" pitchFamily="34" charset="0"/>
            </a:endParaRPr>
          </a:p>
          <a:p>
            <a:pPr algn="ctr"/>
            <a:r>
              <a:rPr lang="en-IN" sz="4000" b="1" i="0" u="none" strike="noStrike" baseline="0" dirty="0">
                <a:solidFill>
                  <a:schemeClr val="accent6">
                    <a:lumMod val="75000"/>
                  </a:schemeClr>
                </a:solidFill>
                <a:latin typeface="Calibri" panose="020F0502020204030204" pitchFamily="34" charset="0"/>
              </a:rPr>
              <a:t>Classification of Accounts</a:t>
            </a:r>
          </a:p>
          <a:p>
            <a:pPr algn="ctr"/>
            <a:r>
              <a:rPr lang="en-US" sz="2000" b="1" i="0" u="none" strike="noStrike" baseline="0" dirty="0">
                <a:solidFill>
                  <a:schemeClr val="accent6">
                    <a:lumMod val="75000"/>
                  </a:schemeClr>
                </a:solidFill>
                <a:latin typeface="Calibri" panose="020F0502020204030204" pitchFamily="34" charset="0"/>
              </a:rPr>
              <a:t>Concept of Debit &amp; Credit (Golden Rules)</a:t>
            </a:r>
          </a:p>
          <a:p>
            <a:pPr algn="ctr"/>
            <a:r>
              <a:rPr lang="en-IN" sz="1800" b="1" i="0" u="none" strike="noStrike" baseline="0" dirty="0">
                <a:latin typeface="Calibri" panose="020F0502020204030204" pitchFamily="34" charset="0"/>
              </a:rPr>
              <a:t>  1. PERSONALACCOUNT                                                                     2. IMPERSONALACCOUNT </a:t>
            </a:r>
          </a:p>
          <a:p>
            <a:endParaRPr lang="en-IN" b="1" dirty="0">
              <a:latin typeface="Calibri" panose="020F0502020204030204" pitchFamily="34" charset="0"/>
            </a:endParaRPr>
          </a:p>
          <a:p>
            <a:r>
              <a:rPr lang="en-IN" sz="1800" b="1" i="0" u="none" strike="noStrike" baseline="0" dirty="0">
                <a:latin typeface="Calibri" panose="020F0502020204030204" pitchFamily="34" charset="0"/>
              </a:rPr>
              <a:t>                                                                                                                                                         </a:t>
            </a:r>
          </a:p>
          <a:p>
            <a:endParaRPr lang="en-IN" b="1" dirty="0">
              <a:latin typeface="Calibri" panose="020F0502020204030204" pitchFamily="34" charset="0"/>
            </a:endParaRPr>
          </a:p>
          <a:p>
            <a:r>
              <a:rPr lang="en-IN" sz="1800" b="1" i="0" u="none" strike="noStrike" baseline="0" dirty="0">
                <a:latin typeface="Calibri" panose="020F0502020204030204" pitchFamily="34" charset="0"/>
              </a:rPr>
              <a:t>                                                                                                                                            REAL ACCOUNT                                        NOMINAL ACCOUNT</a:t>
            </a:r>
          </a:p>
          <a:p>
            <a:endParaRPr lang="en-IN" sz="1800" b="0" i="0" u="none" strike="noStrike" baseline="0" dirty="0">
              <a:latin typeface="Calibri" panose="020F0502020204030204" pitchFamily="34" charset="0"/>
            </a:endParaRPr>
          </a:p>
          <a:p>
            <a:r>
              <a:rPr lang="en-IN" sz="1800" b="0" i="0" u="none" strike="noStrike" baseline="0" dirty="0">
                <a:latin typeface="Wingdings" panose="05000000000000000000" pitchFamily="2" charset="2"/>
              </a:rPr>
              <a:t></a:t>
            </a:r>
            <a:r>
              <a:rPr lang="en-IN" sz="1800" b="1" i="0" u="none" strike="noStrike" baseline="0" dirty="0">
                <a:latin typeface="Calibri" panose="020F0502020204030204" pitchFamily="34" charset="0"/>
              </a:rPr>
              <a:t>Personal Account </a:t>
            </a:r>
            <a:r>
              <a:rPr lang="en-IN" sz="1800" b="0" i="0" u="none" strike="noStrike" baseline="0" dirty="0">
                <a:latin typeface="Calibri" panose="020F0502020204030204" pitchFamily="34" charset="0"/>
              </a:rPr>
              <a:t>: Personal accounts are accounts relating to </a:t>
            </a:r>
          </a:p>
          <a:p>
            <a:r>
              <a:rPr lang="en-IN" sz="1800" b="0" i="0" u="none" strike="noStrike" baseline="0" dirty="0">
                <a:latin typeface="Calibri" panose="020F0502020204030204" pitchFamily="34" charset="0"/>
              </a:rPr>
              <a:t>Persons or organisations with whom the business has transactions.</a:t>
            </a:r>
          </a:p>
          <a:p>
            <a:r>
              <a:rPr lang="en-IN" sz="1800" b="0" i="0" u="none" strike="noStrike" baseline="0" dirty="0">
                <a:latin typeface="Calibri" panose="020F0502020204030204" pitchFamily="34" charset="0"/>
              </a:rPr>
              <a:t>E.G  Customer ,Supplier ,Moneylenders etc.</a:t>
            </a:r>
          </a:p>
          <a:p>
            <a:r>
              <a:rPr lang="en-IN" sz="1800" b="0" i="0" u="none" strike="noStrike" baseline="0" dirty="0">
                <a:latin typeface="Calibri" panose="020F0502020204030204" pitchFamily="34" charset="0"/>
              </a:rPr>
              <a:t>Debit the Receiver</a:t>
            </a:r>
          </a:p>
          <a:p>
            <a:r>
              <a:rPr lang="en-IN" sz="1800" b="0" i="0" u="none" strike="noStrike" baseline="0" dirty="0">
                <a:latin typeface="Calibri" panose="020F0502020204030204" pitchFamily="34" charset="0"/>
              </a:rPr>
              <a:t>Credit the Giver</a:t>
            </a:r>
          </a:p>
          <a:p>
            <a:r>
              <a:rPr lang="en-IN" dirty="0">
                <a:latin typeface="Arial" panose="020B0604020202020204" pitchFamily="34" charset="0"/>
              </a:rPr>
              <a:t>                                                                                      </a:t>
            </a:r>
            <a:r>
              <a:rPr lang="en-IN" sz="1800" b="1" i="0" u="none" strike="noStrike" baseline="0" dirty="0">
                <a:latin typeface="Calibri" panose="020F0502020204030204" pitchFamily="34" charset="0"/>
              </a:rPr>
              <a:t>Real Accounts</a:t>
            </a:r>
            <a:r>
              <a:rPr lang="en-IN" sz="1800" b="0" i="0" u="none" strike="noStrike" baseline="0" dirty="0">
                <a:latin typeface="Calibri" panose="020F0502020204030204" pitchFamily="34" charset="0"/>
              </a:rPr>
              <a:t>: Real accounts refer to accounts in</a:t>
            </a:r>
          </a:p>
          <a:p>
            <a:r>
              <a:rPr lang="en-IN" dirty="0">
                <a:latin typeface="Calibri" panose="020F0502020204030204" pitchFamily="34" charset="0"/>
              </a:rPr>
              <a:t>                                                                                                        </a:t>
            </a:r>
            <a:r>
              <a:rPr lang="en-IN" sz="1800" b="0" i="0" u="none" strike="noStrike" baseline="0" dirty="0">
                <a:latin typeface="Calibri" panose="020F0502020204030204" pitchFamily="34" charset="0"/>
              </a:rPr>
              <a:t> which property and possession are recorded.</a:t>
            </a:r>
          </a:p>
          <a:p>
            <a:r>
              <a:rPr lang="en-IN" dirty="0">
                <a:latin typeface="Calibri" panose="020F0502020204030204" pitchFamily="34" charset="0"/>
              </a:rPr>
              <a:t>                                                                                                             </a:t>
            </a:r>
            <a:r>
              <a:rPr lang="en-US" sz="1800" b="0" i="0" u="none" strike="noStrike" baseline="0" dirty="0">
                <a:latin typeface="Calibri" panose="020F0502020204030204" pitchFamily="34" charset="0"/>
              </a:rPr>
              <a:t>E.G Land, Building, Plant &amp; Machinery,</a:t>
            </a:r>
          </a:p>
          <a:p>
            <a:r>
              <a:rPr lang="en-US" sz="1800" b="0" i="0" u="none" strike="noStrike" baseline="0" dirty="0">
                <a:latin typeface="Calibri" panose="020F0502020204030204" pitchFamily="34" charset="0"/>
              </a:rPr>
              <a:t>                                                                                                           Vehicle ,Cash ,Bank etc.</a:t>
            </a:r>
          </a:p>
          <a:p>
            <a:r>
              <a:rPr lang="en-IN" sz="1800" b="0" i="0" u="none" strike="noStrike" baseline="0" dirty="0">
                <a:latin typeface="Calibri" panose="020F0502020204030204" pitchFamily="34" charset="0"/>
              </a:rPr>
              <a:t>                                                                                                                     Debit what comes in</a:t>
            </a:r>
          </a:p>
          <a:p>
            <a:r>
              <a:rPr lang="en-IN" sz="1800" b="0" i="0" u="none" strike="noStrike" baseline="0" dirty="0">
                <a:latin typeface="Calibri" panose="020F0502020204030204" pitchFamily="34" charset="0"/>
              </a:rPr>
              <a:t>                                                                                                                     Credit what goes out</a:t>
            </a:r>
            <a:endParaRPr lang="en-US" sz="1800" b="0" i="0" u="none" strike="noStrike" baseline="0" dirty="0">
              <a:latin typeface="Calibri" panose="020F0502020204030204" pitchFamily="34" charset="0"/>
            </a:endParaRPr>
          </a:p>
          <a:p>
            <a:pPr marL="285750" indent="-285750">
              <a:buFont typeface="Wingdings" panose="05000000000000000000" pitchFamily="2" charset="2"/>
              <a:buChar char=" "/>
            </a:pPr>
            <a:r>
              <a:rPr lang="en-US" sz="1800" b="1" i="0" u="none" strike="noStrike" baseline="0" dirty="0">
                <a:latin typeface="Calibri" panose="020F0502020204030204" pitchFamily="34" charset="0"/>
              </a:rPr>
              <a:t>                                                                                                                                                                                  Nominal Accounts</a:t>
            </a:r>
            <a:r>
              <a:rPr lang="en-US" sz="1800" b="0" i="0" u="none" strike="noStrike" baseline="0" dirty="0">
                <a:latin typeface="Calibri" panose="020F0502020204030204" pitchFamily="34" charset="0"/>
              </a:rPr>
              <a:t>: Nominal accounts are</a:t>
            </a:r>
          </a:p>
          <a:p>
            <a:pPr marL="285750" indent="-285750">
              <a:buFont typeface="Wingdings" panose="05000000000000000000" pitchFamily="2" charset="2"/>
              <a:buChar char=" "/>
            </a:pPr>
            <a:r>
              <a:rPr lang="en-US" sz="1800" b="0" i="0" u="none" strike="noStrike" baseline="0" dirty="0">
                <a:latin typeface="Calibri" panose="020F0502020204030204" pitchFamily="34" charset="0"/>
              </a:rPr>
              <a:t>                                                                                                                                                                                            revenue ,expenses ,gains ,and losses.</a:t>
            </a:r>
          </a:p>
          <a:p>
            <a:pPr marL="285750" indent="-285750">
              <a:buFont typeface="Wingdings" panose="05000000000000000000" pitchFamily="2" charset="2"/>
              <a:buChar char=" "/>
            </a:pPr>
            <a:r>
              <a:rPr lang="en-US" sz="1800" b="0" i="0" u="none" strike="noStrike" baseline="0" dirty="0">
                <a:latin typeface="Calibri" panose="020F0502020204030204" pitchFamily="34" charset="0"/>
              </a:rPr>
              <a:t>                                                                                                                                                                                                    E.g. Wages, Salary, Discount etc.</a:t>
            </a:r>
          </a:p>
          <a:p>
            <a:r>
              <a:rPr lang="en-US" sz="1800" b="0" i="0" u="none" strike="noStrike" baseline="0" dirty="0">
                <a:latin typeface="Calibri" panose="020F0502020204030204" pitchFamily="34" charset="0"/>
              </a:rPr>
              <a:t>                                                                                                                                                                                                            </a:t>
            </a:r>
            <a:r>
              <a:rPr lang="en-US" b="0" i="0" u="none" strike="noStrike" baseline="0" dirty="0">
                <a:latin typeface="Calibri" panose="020F0502020204030204" pitchFamily="34" charset="0"/>
              </a:rPr>
              <a:t>Debit all Expenses and Losses</a:t>
            </a:r>
          </a:p>
          <a:p>
            <a:r>
              <a:rPr lang="en-US" b="0" i="0" u="none" strike="noStrike" baseline="0" dirty="0">
                <a:latin typeface="Calibri" panose="020F0502020204030204" pitchFamily="34" charset="0"/>
              </a:rPr>
              <a:t>                                                                                                                                                                                                                Credit all Incomes and Gains</a:t>
            </a:r>
            <a:endParaRPr lang="en-IN" dirty="0"/>
          </a:p>
          <a:p>
            <a:pPr marL="285750" indent="-285750">
              <a:buFont typeface="Wingdings" panose="05000000000000000000" pitchFamily="2" charset="2"/>
              <a:buChar char=" "/>
            </a:pPr>
            <a:endParaRPr lang="en-US" sz="1800" b="0" i="0" u="none" strike="noStrike" baseline="0" dirty="0">
              <a:latin typeface="Calibri" panose="020F0502020204030204" pitchFamily="34" charset="0"/>
            </a:endParaRPr>
          </a:p>
          <a:p>
            <a:endParaRPr lang="en-IN" sz="1800" b="0" i="0" u="none" strike="noStrike" baseline="0" dirty="0">
              <a:latin typeface="Calibri" panose="020F0502020204030204" pitchFamily="34" charset="0"/>
            </a:endParaRPr>
          </a:p>
          <a:p>
            <a:r>
              <a:rPr lang="en-US" sz="1800" b="0" i="0" u="none" strike="noStrike" baseline="0" dirty="0">
                <a:latin typeface="Calibri" panose="020F0502020204030204" pitchFamily="34" charset="0"/>
              </a:rPr>
              <a:t>                                                                                                                                                                                                      </a:t>
            </a:r>
          </a:p>
        </p:txBody>
      </p:sp>
      <p:cxnSp>
        <p:nvCxnSpPr>
          <p:cNvPr id="4" name="Straight Connector 3">
            <a:extLst>
              <a:ext uri="{FF2B5EF4-FFF2-40B4-BE49-F238E27FC236}">
                <a16:creationId xmlns:a16="http://schemas.microsoft.com/office/drawing/2014/main" id="{9E4D67CD-63BC-B7AA-E8D6-C67B604678A3}"/>
              </a:ext>
            </a:extLst>
          </p:cNvPr>
          <p:cNvCxnSpPr>
            <a:cxnSpLocks/>
          </p:cNvCxnSpPr>
          <p:nvPr/>
        </p:nvCxnSpPr>
        <p:spPr>
          <a:xfrm flipH="1">
            <a:off x="8777653" y="2631832"/>
            <a:ext cx="1128347" cy="597876"/>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C9D50D0-5984-2C4E-FF67-E4A067FFC338}"/>
              </a:ext>
            </a:extLst>
          </p:cNvPr>
          <p:cNvCxnSpPr>
            <a:cxnSpLocks/>
          </p:cNvCxnSpPr>
          <p:nvPr/>
        </p:nvCxnSpPr>
        <p:spPr>
          <a:xfrm>
            <a:off x="10480431" y="2631832"/>
            <a:ext cx="1113692" cy="597876"/>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AB1DC7E-9BC8-B5D3-DBAD-531C5B0248FB}"/>
              </a:ext>
            </a:extLst>
          </p:cNvPr>
          <p:cNvCxnSpPr/>
          <p:nvPr/>
        </p:nvCxnSpPr>
        <p:spPr>
          <a:xfrm>
            <a:off x="8299938" y="3692769"/>
            <a:ext cx="0" cy="16177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D42775-3D5D-B530-2E7B-7A854736D17E}"/>
              </a:ext>
            </a:extLst>
          </p:cNvPr>
          <p:cNvCxnSpPr/>
          <p:nvPr/>
        </p:nvCxnSpPr>
        <p:spPr>
          <a:xfrm>
            <a:off x="12121662" y="3692769"/>
            <a:ext cx="0" cy="334107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FA902A-FEBA-7CB2-A547-5ED31F02F2C3}"/>
              </a:ext>
            </a:extLst>
          </p:cNvPr>
          <p:cNvCxnSpPr/>
          <p:nvPr/>
        </p:nvCxnSpPr>
        <p:spPr>
          <a:xfrm>
            <a:off x="4325815" y="2649416"/>
            <a:ext cx="0" cy="1160584"/>
          </a:xfrm>
          <a:prstGeom prst="line">
            <a:avLst/>
          </a:prstGeom>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136D2B0-DE14-896B-3463-CF0081DCDD08}"/>
              </a:ext>
            </a:extLst>
          </p:cNvPr>
          <p:cNvSpPr/>
          <p:nvPr/>
        </p:nvSpPr>
        <p:spPr>
          <a:xfrm>
            <a:off x="12871938" y="7854462"/>
            <a:ext cx="1758462" cy="375137"/>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dirty="0">
                <a:solidFill>
                  <a:schemeClr val="tx1"/>
                </a:solidFill>
                <a:highlight>
                  <a:srgbClr val="FFFFCC"/>
                </a:highlight>
              </a:rPr>
              <a:t>Contin……</a:t>
            </a:r>
          </a:p>
        </p:txBody>
      </p:sp>
    </p:spTree>
    <p:extLst>
      <p:ext uri="{BB962C8B-B14F-4D97-AF65-F5344CB8AC3E}">
        <p14:creationId xmlns:p14="http://schemas.microsoft.com/office/powerpoint/2010/main" val="4041814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647F5EB-6920-007F-1D52-EA8A761709B8}"/>
              </a:ext>
            </a:extLst>
          </p:cNvPr>
          <p:cNvSpPr txBox="1"/>
          <p:nvPr/>
        </p:nvSpPr>
        <p:spPr>
          <a:xfrm>
            <a:off x="1" y="82063"/>
            <a:ext cx="4443045" cy="8402300"/>
          </a:xfrm>
          <a:prstGeom prst="rect">
            <a:avLst/>
          </a:prstGeom>
          <a:noFill/>
        </p:spPr>
        <p:txBody>
          <a:bodyPr wrap="square" rtlCol="0">
            <a:spAutoFit/>
          </a:bodyPr>
          <a:lstStyle/>
          <a:p>
            <a:pPr algn="l"/>
            <a:endParaRPr lang="en-IN" b="1" i="0" u="none" strike="noStrike" baseline="0" dirty="0">
              <a:solidFill>
                <a:schemeClr val="accent6">
                  <a:lumMod val="75000"/>
                </a:schemeClr>
              </a:solidFill>
              <a:latin typeface="TimesNewRoman"/>
            </a:endParaRPr>
          </a:p>
          <a:p>
            <a:pPr algn="l"/>
            <a:endParaRPr lang="en-IN" b="1" dirty="0">
              <a:solidFill>
                <a:schemeClr val="accent6">
                  <a:lumMod val="75000"/>
                </a:schemeClr>
              </a:solidFill>
              <a:latin typeface="TimesNewRoman"/>
            </a:endParaRPr>
          </a:p>
          <a:p>
            <a:pPr algn="l"/>
            <a:endParaRPr lang="en-IN" b="1" i="0" u="none" strike="noStrike" baseline="0" dirty="0">
              <a:solidFill>
                <a:schemeClr val="accent6">
                  <a:lumMod val="75000"/>
                </a:schemeClr>
              </a:solidFill>
              <a:latin typeface="TimesNewRoman"/>
            </a:endParaRPr>
          </a:p>
          <a:p>
            <a:pPr algn="l"/>
            <a:endParaRPr lang="en-IN" b="1" dirty="0">
              <a:solidFill>
                <a:schemeClr val="accent6">
                  <a:lumMod val="75000"/>
                </a:schemeClr>
              </a:solidFill>
              <a:latin typeface="TimesNewRoman"/>
            </a:endParaRPr>
          </a:p>
          <a:p>
            <a:pPr algn="l"/>
            <a:r>
              <a:rPr lang="en-IN" b="1" i="0" u="none" strike="noStrike" baseline="0" dirty="0">
                <a:solidFill>
                  <a:schemeClr val="accent6">
                    <a:lumMod val="75000"/>
                  </a:schemeClr>
                </a:solidFill>
                <a:latin typeface="TimesNewRoman"/>
              </a:rPr>
              <a:t>Classify the following accounts:</a:t>
            </a:r>
          </a:p>
          <a:p>
            <a:pPr algn="l"/>
            <a:r>
              <a:rPr lang="en-US" b="0" i="0" u="none" strike="noStrike" baseline="0" dirty="0">
                <a:latin typeface="TimesNewRoman"/>
              </a:rPr>
              <a:t>1. Capital </a:t>
            </a:r>
          </a:p>
          <a:p>
            <a:pPr algn="l"/>
            <a:r>
              <a:rPr lang="en-US" b="0" i="0" u="none" strike="noStrike" baseline="0" dirty="0">
                <a:latin typeface="TimesNewRoman"/>
              </a:rPr>
              <a:t>2. Sales</a:t>
            </a:r>
          </a:p>
          <a:p>
            <a:pPr algn="l"/>
            <a:r>
              <a:rPr lang="en-US" b="0" i="0" u="none" strike="noStrike" baseline="0" dirty="0">
                <a:latin typeface="TimesNewRoman"/>
              </a:rPr>
              <a:t>3. Drawings</a:t>
            </a:r>
          </a:p>
          <a:p>
            <a:pPr algn="l"/>
            <a:r>
              <a:rPr lang="en-US" b="0" i="0" u="none" strike="noStrike" baseline="0" dirty="0">
                <a:latin typeface="TimesNewRoman"/>
              </a:rPr>
              <a:t>4. Outstanding Rent</a:t>
            </a:r>
          </a:p>
          <a:p>
            <a:pPr algn="l"/>
            <a:r>
              <a:rPr lang="en-US" b="0" i="0" u="none" strike="noStrike" baseline="0" dirty="0">
                <a:latin typeface="TimesNewRoman"/>
              </a:rPr>
              <a:t>5. Purchases</a:t>
            </a:r>
          </a:p>
          <a:p>
            <a:pPr algn="l"/>
            <a:r>
              <a:rPr lang="en-US" b="0" i="0" u="none" strike="noStrike" baseline="0" dirty="0">
                <a:latin typeface="TimesNewRoman"/>
              </a:rPr>
              <a:t>6. Cash Received</a:t>
            </a:r>
          </a:p>
          <a:p>
            <a:pPr algn="l"/>
            <a:r>
              <a:rPr lang="en-US" b="0" i="0" u="none" strike="noStrike" baseline="0" dirty="0">
                <a:latin typeface="TimesNewRoman"/>
              </a:rPr>
              <a:t>7. Cash Paid </a:t>
            </a:r>
          </a:p>
          <a:p>
            <a:pPr algn="l"/>
            <a:r>
              <a:rPr lang="en-US" b="0" i="0" u="none" strike="noStrike" baseline="0" dirty="0">
                <a:latin typeface="TimesNewRoman"/>
              </a:rPr>
              <a:t>8. Rent </a:t>
            </a:r>
          </a:p>
          <a:p>
            <a:pPr algn="l"/>
            <a:r>
              <a:rPr lang="en-US" b="0" i="0" u="none" strike="noStrike" baseline="0" dirty="0">
                <a:latin typeface="TimesNewRoman"/>
              </a:rPr>
              <a:t>9. Wages</a:t>
            </a:r>
          </a:p>
          <a:p>
            <a:pPr algn="l"/>
            <a:r>
              <a:rPr lang="en-US" b="0" i="0" u="none" strike="noStrike" baseline="0" dirty="0">
                <a:latin typeface="TimesNewRoman"/>
              </a:rPr>
              <a:t>10. Interest Paid</a:t>
            </a:r>
          </a:p>
          <a:p>
            <a:pPr algn="l"/>
            <a:r>
              <a:rPr lang="en-US" b="0" i="0" u="none" strike="noStrike" baseline="0" dirty="0">
                <a:latin typeface="TimesNewRoman"/>
              </a:rPr>
              <a:t>11. Discount Received </a:t>
            </a:r>
          </a:p>
          <a:p>
            <a:pPr algn="l"/>
            <a:r>
              <a:rPr lang="en-US" b="0" i="0" u="none" strike="noStrike" baseline="0" dirty="0">
                <a:latin typeface="TimesNewRoman"/>
              </a:rPr>
              <a:t>12. State Bank of India</a:t>
            </a:r>
          </a:p>
          <a:p>
            <a:pPr algn="l"/>
            <a:r>
              <a:rPr lang="en-US" b="0" i="0" u="none" strike="noStrike" baseline="0" dirty="0">
                <a:latin typeface="TimesNewRoman"/>
              </a:rPr>
              <a:t>13. Commission Paid</a:t>
            </a:r>
          </a:p>
          <a:p>
            <a:pPr algn="l"/>
            <a:r>
              <a:rPr lang="en-US" b="0" i="0" u="none" strike="noStrike" baseline="0" dirty="0">
                <a:latin typeface="TimesNewRoman"/>
              </a:rPr>
              <a:t>14. Commission Received</a:t>
            </a:r>
          </a:p>
          <a:p>
            <a:pPr algn="l"/>
            <a:r>
              <a:rPr lang="en-US" b="0" i="0" u="none" strike="noStrike" baseline="0" dirty="0">
                <a:latin typeface="TimesNewRoman"/>
              </a:rPr>
              <a:t>15. Advertisement</a:t>
            </a:r>
          </a:p>
          <a:p>
            <a:pPr algn="l"/>
            <a:r>
              <a:rPr lang="en-US" b="0" i="0" u="none" strike="noStrike" baseline="0" dirty="0">
                <a:latin typeface="TimesNewRoman"/>
              </a:rPr>
              <a:t>16. Carriage Inward </a:t>
            </a:r>
          </a:p>
          <a:p>
            <a:pPr algn="l"/>
            <a:r>
              <a:rPr lang="en-US" b="0" i="0" u="none" strike="noStrike" baseline="0" dirty="0">
                <a:latin typeface="TimesNewRoman"/>
              </a:rPr>
              <a:t>17. Carriage Outward</a:t>
            </a:r>
          </a:p>
          <a:p>
            <a:pPr algn="l"/>
            <a:r>
              <a:rPr lang="en-US" b="0" i="0" u="none" strike="noStrike" baseline="0" dirty="0">
                <a:latin typeface="TimesNewRoman"/>
              </a:rPr>
              <a:t>18. Interest Received </a:t>
            </a:r>
          </a:p>
          <a:p>
            <a:pPr algn="l"/>
            <a:r>
              <a:rPr lang="en-US" dirty="0">
                <a:latin typeface="TimesNewRoman"/>
              </a:rPr>
              <a:t>19</a:t>
            </a:r>
            <a:r>
              <a:rPr lang="en-US" b="0" i="0" u="none" strike="noStrike" baseline="0" dirty="0">
                <a:latin typeface="TimesNewRoman"/>
              </a:rPr>
              <a:t>. Land Purchased</a:t>
            </a:r>
          </a:p>
          <a:p>
            <a:pPr algn="l"/>
            <a:r>
              <a:rPr lang="en-US" b="0" i="0" u="none" strike="noStrike" baseline="0" dirty="0">
                <a:latin typeface="TimesNewRoman"/>
              </a:rPr>
              <a:t>20. Building Purchased</a:t>
            </a:r>
          </a:p>
          <a:p>
            <a:pPr algn="l"/>
            <a:r>
              <a:rPr lang="en-US" b="0" i="0" u="none" strike="noStrike" baseline="0" dirty="0">
                <a:latin typeface="TimesNewRoman"/>
              </a:rPr>
              <a:t>21. Discount Allowed</a:t>
            </a:r>
          </a:p>
          <a:p>
            <a:pPr algn="l"/>
            <a:r>
              <a:rPr lang="en-US" b="0" i="0" u="none" strike="noStrike" baseline="0" dirty="0">
                <a:latin typeface="TimesNewRoman"/>
              </a:rPr>
              <a:t>22. Conveyance Charges</a:t>
            </a:r>
          </a:p>
          <a:p>
            <a:pPr algn="l"/>
            <a:r>
              <a:rPr lang="en-US" b="0" i="0" u="none" strike="noStrike" baseline="0" dirty="0">
                <a:latin typeface="TimesNewRoman"/>
              </a:rPr>
              <a:t>23. Subscription Outstanding</a:t>
            </a:r>
          </a:p>
          <a:p>
            <a:pPr algn="l"/>
            <a:r>
              <a:rPr lang="en-IN" b="0" i="0" u="none" strike="noStrike" baseline="0" dirty="0">
                <a:latin typeface="TimesNewRoman"/>
              </a:rPr>
              <a:t>24. Insurance Premium Paid</a:t>
            </a:r>
            <a:endParaRPr lang="en-IN" dirty="0"/>
          </a:p>
        </p:txBody>
      </p:sp>
      <p:pic>
        <p:nvPicPr>
          <p:cNvPr id="2052" name="Picture 4">
            <a:extLst>
              <a:ext uri="{FF2B5EF4-FFF2-40B4-BE49-F238E27FC236}">
                <a16:creationId xmlns:a16="http://schemas.microsoft.com/office/drawing/2014/main" id="{EC525ECC-6558-12C1-84D6-8F4B9A1A09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9354" y="1116837"/>
            <a:ext cx="11301045" cy="7112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5482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5529</TotalTime>
  <Words>3830</Words>
  <Application>Microsoft Office PowerPoint</Application>
  <PresentationFormat>Custom</PresentationFormat>
  <Paragraphs>317</Paragraphs>
  <Slides>27</Slides>
  <Notes>6</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jeevithaprakash24@gmail.com</cp:lastModifiedBy>
  <cp:revision>56</cp:revision>
  <dcterms:created xsi:type="dcterms:W3CDTF">2024-12-29T08:15:16Z</dcterms:created>
  <dcterms:modified xsi:type="dcterms:W3CDTF">2025-11-28T03:08:18Z</dcterms:modified>
</cp:coreProperties>
</file>